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68" r:id="rId4"/>
    <p:sldId id="278" r:id="rId5"/>
    <p:sldId id="269" r:id="rId6"/>
    <p:sldId id="270" r:id="rId7"/>
    <p:sldId id="271" r:id="rId8"/>
    <p:sldId id="280" r:id="rId9"/>
    <p:sldId id="282" r:id="rId10"/>
    <p:sldId id="276" r:id="rId11"/>
    <p:sldId id="277" r:id="rId12"/>
    <p:sldId id="279" r:id="rId13"/>
    <p:sldId id="281" r:id="rId14"/>
    <p:sldId id="275" r:id="rId15"/>
    <p:sldId id="263" r:id="rId16"/>
    <p:sldId id="265" r:id="rId17"/>
    <p:sldId id="258" r:id="rId18"/>
    <p:sldId id="266" r:id="rId19"/>
    <p:sldId id="267" r:id="rId20"/>
    <p:sldId id="272" r:id="rId21"/>
    <p:sldId id="260" r:id="rId22"/>
    <p:sldId id="259" r:id="rId23"/>
    <p:sldId id="261" r:id="rId24"/>
    <p:sldId id="273"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743" autoAdjust="0"/>
  </p:normalViewPr>
  <p:slideViewPr>
    <p:cSldViewPr snapToGrid="0">
      <p:cViewPr varScale="1">
        <p:scale>
          <a:sx n="107" d="100"/>
          <a:sy n="107" d="100"/>
        </p:scale>
        <p:origin x="7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DABC5C-5908-43BA-9446-D5DE13F8976F}" type="datetimeFigureOut">
              <a:rPr lang="zh-CN" altLang="en-US" smtClean="0"/>
              <a:t>2019/4/19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6FCFC0-5FAA-47BB-BCCE-18BF3B41C967}" type="slidenum">
              <a:rPr lang="zh-CN" altLang="en-US" smtClean="0"/>
              <a:t>‹#›</a:t>
            </a:fld>
            <a:endParaRPr lang="zh-CN" altLang="en-US"/>
          </a:p>
        </p:txBody>
      </p:sp>
    </p:spTree>
    <p:extLst>
      <p:ext uri="{BB962C8B-B14F-4D97-AF65-F5344CB8AC3E}">
        <p14:creationId xmlns:p14="http://schemas.microsoft.com/office/powerpoint/2010/main" val="3269425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MRI</a:t>
            </a:r>
            <a:r>
              <a:rPr lang="zh-CN" altLang="en-US" dirty="0"/>
              <a:t>扫描的是大脑的结构图象，也叫</a:t>
            </a:r>
            <a:r>
              <a:rPr lang="en-US" altLang="zh-CN" dirty="0"/>
              <a:t>T1</a:t>
            </a:r>
            <a:r>
              <a:rPr lang="zh-CN" altLang="en-US" dirty="0"/>
              <a:t>权重图像。它有着很高的分辨率，可以从中看到非常清晰的解剖结构，也可以从中区分出各种不同的组织。</a:t>
            </a:r>
            <a:endParaRPr lang="en-US" altLang="zh-CN" dirty="0"/>
          </a:p>
          <a:p>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fMRI</a:t>
            </a:r>
            <a:r>
              <a:rPr lang="zh-CN" altLang="en-US" dirty="0"/>
              <a:t>往往用于研究大脑的具体功能，扫出来的是功能图像，也叫做</a:t>
            </a:r>
            <a:r>
              <a:rPr lang="en-US" altLang="zh-CN" dirty="0"/>
              <a:t>T2*</a:t>
            </a:r>
            <a:r>
              <a:rPr lang="zh-CN" altLang="en-US" dirty="0"/>
              <a:t>权重图像。虽然它的空间分辨率比较低，但是时间分辨率很高，可以在很短的时间内扫出一叠功能图像。这样子就可以研究实验操作究竟是如何影响大脑的</a:t>
            </a:r>
            <a:r>
              <a:rPr lang="en-US" altLang="zh-CN" dirty="0"/>
              <a:t>MRI</a:t>
            </a:r>
            <a:r>
              <a:rPr lang="zh-CN" altLang="en-US" dirty="0"/>
              <a:t>信号的。</a:t>
            </a:r>
          </a:p>
          <a:p>
            <a:endParaRPr lang="en-US" altLang="zh-CN" dirty="0"/>
          </a:p>
          <a:p>
            <a:r>
              <a:rPr lang="zh-CN" altLang="en-US" dirty="0"/>
              <a:t>我们可以看到每个体素都包含了一串时间序列，代表该区域血氧水平依赖信号随时间的变化。</a:t>
            </a:r>
            <a:endParaRPr lang="en-US" altLang="zh-CN" dirty="0"/>
          </a:p>
          <a:p>
            <a:endParaRPr lang="en-US" altLang="zh-CN" dirty="0"/>
          </a:p>
          <a:p>
            <a:r>
              <a:rPr lang="zh-CN" altLang="en-US" dirty="0"/>
              <a:t>静息态的优势，我觉得采集的信号是更加干净的</a:t>
            </a:r>
            <a:r>
              <a:rPr lang="en-US" altLang="zh-CN" dirty="0"/>
              <a:t>Clean</a:t>
            </a:r>
            <a:endParaRPr lang="zh-CN" altLang="en-US" dirty="0"/>
          </a:p>
        </p:txBody>
      </p:sp>
      <p:sp>
        <p:nvSpPr>
          <p:cNvPr id="4" name="灯片编号占位符 3"/>
          <p:cNvSpPr>
            <a:spLocks noGrp="1"/>
          </p:cNvSpPr>
          <p:nvPr>
            <p:ph type="sldNum" sz="quarter" idx="5"/>
          </p:nvPr>
        </p:nvSpPr>
        <p:spPr/>
        <p:txBody>
          <a:bodyPr/>
          <a:lstStyle/>
          <a:p>
            <a:fld id="{436FCFC0-5FAA-47BB-BCCE-18BF3B41C967}" type="slidenum">
              <a:rPr lang="zh-CN" altLang="en-US" smtClean="0"/>
              <a:t>3</a:t>
            </a:fld>
            <a:endParaRPr lang="zh-CN" altLang="en-US"/>
          </a:p>
        </p:txBody>
      </p:sp>
    </p:spTree>
    <p:extLst>
      <p:ext uri="{BB962C8B-B14F-4D97-AF65-F5344CB8AC3E}">
        <p14:creationId xmlns:p14="http://schemas.microsoft.com/office/powerpoint/2010/main" val="2315651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数据用的是随机数，然后得到的关联矩阵</a:t>
            </a:r>
            <a:r>
              <a:rPr lang="en-US" altLang="zh-CN" dirty="0"/>
              <a:t>H</a:t>
            </a:r>
          </a:p>
          <a:p>
            <a:r>
              <a:rPr lang="zh-CN" altLang="en-US" dirty="0"/>
              <a:t>图片表示的是其中两种子网络，每</a:t>
            </a:r>
            <a:r>
              <a:rPr lang="en-US" altLang="zh-CN" dirty="0"/>
              <a:t>27</a:t>
            </a:r>
            <a:r>
              <a:rPr lang="zh-CN" altLang="en-US" dirty="0"/>
              <a:t>列为一种子网络，每一列又表示以自己为中心点的超边。</a:t>
            </a:r>
            <a:endParaRPr lang="en-US" altLang="zh-CN" dirty="0"/>
          </a:p>
          <a:p>
            <a:r>
              <a:rPr lang="zh-CN" altLang="en-US" dirty="0"/>
              <a:t>然后，在特定的子网络下，我们利用他的功能连接流的信息，计算</a:t>
            </a:r>
            <a:r>
              <a:rPr lang="en-US" altLang="zh-CN" dirty="0"/>
              <a:t>27</a:t>
            </a:r>
            <a:r>
              <a:rPr lang="zh-CN" altLang="en-US" dirty="0"/>
              <a:t>个个体之间相似性，</a:t>
            </a:r>
            <a:endParaRPr lang="en-US" altLang="zh-CN" dirty="0"/>
          </a:p>
          <a:p>
            <a:r>
              <a:rPr lang="zh-CN" altLang="en-US" dirty="0"/>
              <a:t>利用</a:t>
            </a:r>
            <a:r>
              <a:rPr lang="en-US" altLang="zh-CN" dirty="0" err="1"/>
              <a:t>knn</a:t>
            </a:r>
            <a:r>
              <a:rPr lang="zh-CN" altLang="en-US" dirty="0"/>
              <a:t>找到与它最相似的</a:t>
            </a:r>
            <a:r>
              <a:rPr lang="en-US" altLang="zh-CN" dirty="0"/>
              <a:t>k</a:t>
            </a:r>
            <a:r>
              <a:rPr lang="zh-CN" altLang="en-US" dirty="0"/>
              <a:t>个个体，然后他们</a:t>
            </a:r>
            <a:r>
              <a:rPr lang="en-US" altLang="zh-CN" dirty="0"/>
              <a:t>k+1</a:t>
            </a:r>
            <a:r>
              <a:rPr lang="zh-CN" altLang="en-US" dirty="0"/>
              <a:t>个个体组成一组超边。</a:t>
            </a:r>
            <a:endParaRPr lang="en-US" altLang="zh-CN" dirty="0"/>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436FCFC0-5FAA-47BB-BCCE-18BF3B41C967}" type="slidenum">
              <a:rPr lang="zh-CN" altLang="en-US" smtClean="0"/>
              <a:t>19</a:t>
            </a:fld>
            <a:endParaRPr lang="zh-CN" altLang="en-US"/>
          </a:p>
        </p:txBody>
      </p:sp>
    </p:spTree>
    <p:extLst>
      <p:ext uri="{BB962C8B-B14F-4D97-AF65-F5344CB8AC3E}">
        <p14:creationId xmlns:p14="http://schemas.microsoft.com/office/powerpoint/2010/main" val="3999059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最小化</a:t>
            </a:r>
            <a:r>
              <a:rPr lang="en-US" altLang="zh-CN" dirty="0"/>
              <a:t>y</a:t>
            </a:r>
            <a:r>
              <a:rPr lang="zh-CN" altLang="en-US" dirty="0"/>
              <a:t>和</a:t>
            </a:r>
            <a:r>
              <a:rPr lang="en-US" altLang="zh-CN" dirty="0"/>
              <a:t>f</a:t>
            </a:r>
            <a:r>
              <a:rPr lang="zh-CN" altLang="en-US" dirty="0"/>
              <a:t>的最小差异</a:t>
            </a:r>
            <a:endParaRPr lang="en-US" altLang="zh-CN" dirty="0"/>
          </a:p>
          <a:p>
            <a:endParaRPr lang="en-US" altLang="zh-CN" dirty="0"/>
          </a:p>
          <a:p>
            <a:r>
              <a:rPr lang="zh-CN" altLang="en-US" dirty="0"/>
              <a:t>这个拉普拉斯算子还不是很理解，大致就是保持原始数据之间相似度的情况下，映射到低维下的表示。</a:t>
            </a:r>
          </a:p>
        </p:txBody>
      </p:sp>
      <p:sp>
        <p:nvSpPr>
          <p:cNvPr id="4" name="灯片编号占位符 3"/>
          <p:cNvSpPr>
            <a:spLocks noGrp="1"/>
          </p:cNvSpPr>
          <p:nvPr>
            <p:ph type="sldNum" sz="quarter" idx="5"/>
          </p:nvPr>
        </p:nvSpPr>
        <p:spPr/>
        <p:txBody>
          <a:bodyPr/>
          <a:lstStyle/>
          <a:p>
            <a:fld id="{436FCFC0-5FAA-47BB-BCCE-18BF3B41C967}" type="slidenum">
              <a:rPr lang="zh-CN" altLang="en-US" smtClean="0"/>
              <a:t>20</a:t>
            </a:fld>
            <a:endParaRPr lang="zh-CN" altLang="en-US"/>
          </a:p>
        </p:txBody>
      </p:sp>
    </p:spTree>
    <p:extLst>
      <p:ext uri="{BB962C8B-B14F-4D97-AF65-F5344CB8AC3E}">
        <p14:creationId xmlns:p14="http://schemas.microsoft.com/office/powerpoint/2010/main" val="10696364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36FCFC0-5FAA-47BB-BCCE-18BF3B41C967}" type="slidenum">
              <a:rPr lang="zh-CN" altLang="en-US" smtClean="0"/>
              <a:t>21</a:t>
            </a:fld>
            <a:endParaRPr lang="zh-CN" altLang="en-US"/>
          </a:p>
        </p:txBody>
      </p:sp>
    </p:spTree>
    <p:extLst>
      <p:ext uri="{BB962C8B-B14F-4D97-AF65-F5344CB8AC3E}">
        <p14:creationId xmlns:p14="http://schemas.microsoft.com/office/powerpoint/2010/main" val="5903070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阳性预测率：当你被检查出阳性时，你想知道你真的患病概率</a:t>
            </a:r>
            <a:endParaRPr lang="en-US" altLang="zh-CN" dirty="0"/>
          </a:p>
          <a:p>
            <a:r>
              <a:rPr lang="zh-CN" altLang="en-US" sz="1200" b="0" i="0" kern="1200" dirty="0">
                <a:solidFill>
                  <a:schemeClr val="tx1"/>
                </a:solidFill>
                <a:effectLst/>
                <a:latin typeface="+mn-lt"/>
                <a:ea typeface="+mn-ea"/>
                <a:cs typeface="+mn-cs"/>
              </a:rPr>
              <a:t>阴性预测率：检查阴性时，健康概率</a:t>
            </a:r>
            <a:endParaRPr lang="zh-CN" altLang="en-US" dirty="0"/>
          </a:p>
        </p:txBody>
      </p:sp>
      <p:sp>
        <p:nvSpPr>
          <p:cNvPr id="4" name="灯片编号占位符 3"/>
          <p:cNvSpPr>
            <a:spLocks noGrp="1"/>
          </p:cNvSpPr>
          <p:nvPr>
            <p:ph type="sldNum" sz="quarter" idx="5"/>
          </p:nvPr>
        </p:nvSpPr>
        <p:spPr/>
        <p:txBody>
          <a:bodyPr/>
          <a:lstStyle/>
          <a:p>
            <a:fld id="{436FCFC0-5FAA-47BB-BCCE-18BF3B41C967}" type="slidenum">
              <a:rPr lang="zh-CN" altLang="en-US" smtClean="0"/>
              <a:t>23</a:t>
            </a:fld>
            <a:endParaRPr lang="zh-CN" altLang="en-US"/>
          </a:p>
        </p:txBody>
      </p:sp>
    </p:spTree>
    <p:extLst>
      <p:ext uri="{BB962C8B-B14F-4D97-AF65-F5344CB8AC3E}">
        <p14:creationId xmlns:p14="http://schemas.microsoft.com/office/powerpoint/2010/main" val="1978937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说一下脑网络的意义把，我觉得脑网络是为了让我们，不要再揪着一个大脑部位不放，从整体上去理解大脑功能，就是从网络的角度看大脑，着重看在一些任务中哪一些区域会协同激活而不是只关注特定的区域，或者像论文中，来检测正常人和临床病人在脑网络中有没有区别</a:t>
            </a:r>
            <a:endParaRPr lang="en-US" altLang="zh-CN" dirty="0"/>
          </a:p>
          <a:p>
            <a:r>
              <a:rPr lang="zh-CN" altLang="en-US" dirty="0"/>
              <a:t>脑网络一般是借助于脑成像手段，就是我们之前提到的</a:t>
            </a:r>
            <a:r>
              <a:rPr lang="en-US" altLang="zh-CN" dirty="0"/>
              <a:t>fMRI</a:t>
            </a:r>
            <a:r>
              <a:rPr lang="zh-CN" altLang="en-US" dirty="0"/>
              <a:t>，功能磁共振图像。</a:t>
            </a:r>
            <a:endParaRPr lang="en-US" altLang="zh-CN" dirty="0"/>
          </a:p>
          <a:p>
            <a:endParaRPr lang="en-US" altLang="zh-CN" dirty="0"/>
          </a:p>
          <a:p>
            <a:r>
              <a:rPr lang="zh-CN" altLang="en-US" dirty="0"/>
              <a:t>我们可以大致的看一下脑网络是如何构成的</a:t>
            </a:r>
            <a:endParaRPr lang="en-US" altLang="zh-CN" dirty="0"/>
          </a:p>
          <a:p>
            <a:r>
              <a:rPr lang="zh-CN" altLang="en-US" dirty="0"/>
              <a:t>我们把脑区视为节点，相关值视为边，功能网络就构建好了！</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436FCFC0-5FAA-47BB-BCCE-18BF3B41C967}" type="slidenum">
              <a:rPr lang="zh-CN" altLang="en-US" smtClean="0"/>
              <a:t>4</a:t>
            </a:fld>
            <a:endParaRPr lang="zh-CN" altLang="en-US"/>
          </a:p>
        </p:txBody>
      </p:sp>
    </p:spTree>
    <p:extLst>
      <p:ext uri="{BB962C8B-B14F-4D97-AF65-F5344CB8AC3E}">
        <p14:creationId xmlns:p14="http://schemas.microsoft.com/office/powerpoint/2010/main" val="47456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a:t>
            </a:r>
            <a:r>
              <a:rPr lang="en-US" altLang="zh-CN" dirty="0"/>
              <a:t>fMRI</a:t>
            </a:r>
            <a:r>
              <a:rPr lang="zh-CN" altLang="en-US" dirty="0"/>
              <a:t>数据可视化的显示，我们可以看到绿色十字的中心表示一个体素，然后我们接下来需要完成一项任务，然后就可以检测到相应区域被激活，类似视频上的头动。</a:t>
            </a:r>
            <a:endParaRPr lang="en-US" altLang="zh-CN" dirty="0"/>
          </a:p>
          <a:p>
            <a:endParaRPr lang="en-US" altLang="zh-CN" dirty="0"/>
          </a:p>
          <a:p>
            <a:r>
              <a:rPr lang="zh-CN" altLang="en-US" dirty="0"/>
              <a:t>其实这个头动是静息态数据获取时候产生的干扰，我们在最后处理的时候，要先进行预处理，把这些扰动剔除。</a:t>
            </a:r>
          </a:p>
        </p:txBody>
      </p:sp>
      <p:sp>
        <p:nvSpPr>
          <p:cNvPr id="4" name="灯片编号占位符 3"/>
          <p:cNvSpPr>
            <a:spLocks noGrp="1"/>
          </p:cNvSpPr>
          <p:nvPr>
            <p:ph type="sldNum" sz="quarter" idx="5"/>
          </p:nvPr>
        </p:nvSpPr>
        <p:spPr/>
        <p:txBody>
          <a:bodyPr/>
          <a:lstStyle/>
          <a:p>
            <a:fld id="{436FCFC0-5FAA-47BB-BCCE-18BF3B41C967}" type="slidenum">
              <a:rPr lang="zh-CN" altLang="en-US" smtClean="0"/>
              <a:t>5</a:t>
            </a:fld>
            <a:endParaRPr lang="zh-CN" altLang="en-US"/>
          </a:p>
        </p:txBody>
      </p:sp>
    </p:spTree>
    <p:extLst>
      <p:ext uri="{BB962C8B-B14F-4D97-AF65-F5344CB8AC3E}">
        <p14:creationId xmlns:p14="http://schemas.microsoft.com/office/powerpoint/2010/main" val="2150194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说一下脑网络的意义把，我觉得脑网络是为了让我们，不要再揪着一个大脑部位不放，从整体上去理解大脑功能，就是从网络的角度看大脑，着重看在一些任务中哪一些区域会协同激活而不是只关注特定的区域，或者像论文中，来检测正常人和临床病人在脑网络中有没有区别</a:t>
            </a:r>
            <a:endParaRPr lang="en-US" altLang="zh-CN" dirty="0"/>
          </a:p>
          <a:p>
            <a:r>
              <a:rPr lang="zh-CN" altLang="en-US" dirty="0"/>
              <a:t>脑网络一般是借助于脑成像手段，就是我们之前提到的</a:t>
            </a:r>
            <a:r>
              <a:rPr lang="en-US" altLang="zh-CN" dirty="0"/>
              <a:t>fMRI</a:t>
            </a:r>
            <a:r>
              <a:rPr lang="zh-CN" altLang="en-US" dirty="0"/>
              <a:t>，功能磁共振图像。</a:t>
            </a:r>
            <a:endParaRPr lang="en-US" altLang="zh-CN" dirty="0"/>
          </a:p>
          <a:p>
            <a:endParaRPr lang="en-US" altLang="zh-CN" dirty="0"/>
          </a:p>
          <a:p>
            <a:r>
              <a:rPr lang="zh-CN" altLang="en-US" dirty="0"/>
              <a:t>我们可以大致的看一下脑网络是如何构成的</a:t>
            </a:r>
            <a:endParaRPr lang="en-US" altLang="zh-CN" dirty="0"/>
          </a:p>
          <a:p>
            <a:r>
              <a:rPr lang="zh-CN" altLang="en-US" dirty="0"/>
              <a:t>我们把脑区视为节点，相关值视为边，功能网络就构建好了！</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436FCFC0-5FAA-47BB-BCCE-18BF3B41C967}" type="slidenum">
              <a:rPr lang="zh-CN" altLang="en-US" smtClean="0"/>
              <a:t>6</a:t>
            </a:fld>
            <a:endParaRPr lang="zh-CN" altLang="en-US"/>
          </a:p>
        </p:txBody>
      </p:sp>
    </p:spTree>
    <p:extLst>
      <p:ext uri="{BB962C8B-B14F-4D97-AF65-F5344CB8AC3E}">
        <p14:creationId xmlns:p14="http://schemas.microsoft.com/office/powerpoint/2010/main" val="1923652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相关值的计算用的是皮尔逊相关系数：</a:t>
            </a:r>
            <a:r>
              <a:rPr lang="en-US" altLang="zh-CN" dirty="0" err="1"/>
              <a:t>pearson</a:t>
            </a:r>
            <a:r>
              <a:rPr lang="zh-CN" altLang="en-US" dirty="0"/>
              <a:t>是一个介于</a:t>
            </a:r>
            <a:r>
              <a:rPr lang="en-US" altLang="zh-CN" dirty="0"/>
              <a:t>-1</a:t>
            </a:r>
            <a:r>
              <a:rPr lang="zh-CN" altLang="en-US" dirty="0"/>
              <a:t>和</a:t>
            </a:r>
            <a:r>
              <a:rPr lang="en-US" altLang="zh-CN" dirty="0"/>
              <a:t>1</a:t>
            </a:r>
            <a:r>
              <a:rPr lang="zh-CN" altLang="en-US" dirty="0"/>
              <a:t>之间的值，</a:t>
            </a:r>
            <a:endParaRPr lang="en-US" altLang="zh-CN" dirty="0"/>
          </a:p>
          <a:p>
            <a:r>
              <a:rPr lang="zh-CN" altLang="en-US" dirty="0"/>
              <a:t>由于脑网络中这个系数是很重要的，所以讲一下怎么理解，才好记住它。</a:t>
            </a:r>
            <a:endParaRPr lang="en-US" altLang="zh-CN" dirty="0"/>
          </a:p>
          <a:p>
            <a:r>
              <a:rPr lang="zh-CN" altLang="en-US" dirty="0"/>
              <a:t>皮尔逊相关系数，处理情况就是，当一组向量的某一维度的值缺失的时候，我就可以用</a:t>
            </a:r>
            <a:r>
              <a:rPr lang="en-US" altLang="zh-CN" dirty="0" err="1"/>
              <a:t>pearson</a:t>
            </a:r>
            <a:r>
              <a:rPr lang="zh-CN" altLang="en-US" dirty="0"/>
              <a:t>来，对这些缺失的向量做中心化。</a:t>
            </a:r>
            <a:endParaRPr lang="en-US" altLang="zh-CN" dirty="0"/>
          </a:p>
          <a:p>
            <a:r>
              <a:rPr lang="zh-CN" altLang="en-US" dirty="0"/>
              <a:t>当两个变量的线性关系增强时，相关系数趋于</a:t>
            </a:r>
            <a:r>
              <a:rPr lang="en-US" altLang="zh-CN" dirty="0"/>
              <a:t>1</a:t>
            </a:r>
            <a:r>
              <a:rPr lang="zh-CN" altLang="en-US" dirty="0"/>
              <a:t>或</a:t>
            </a:r>
            <a:r>
              <a:rPr lang="en-US" altLang="zh-CN" dirty="0"/>
              <a:t>-1</a:t>
            </a:r>
            <a:r>
              <a:rPr lang="zh-CN" altLang="en-US" dirty="0"/>
              <a:t>；</a:t>
            </a:r>
            <a:endParaRPr lang="en-US" altLang="zh-CN" dirty="0"/>
          </a:p>
          <a:p>
            <a:r>
              <a:rPr lang="zh-CN" altLang="en-US" dirty="0"/>
              <a:t>如果相关系数等于</a:t>
            </a:r>
            <a:r>
              <a:rPr lang="en-US" altLang="zh-CN" dirty="0"/>
              <a:t>0</a:t>
            </a:r>
            <a:r>
              <a:rPr lang="zh-CN" altLang="en-US" dirty="0"/>
              <a:t>，表明它们之间不存在线性相关关系。</a:t>
            </a:r>
            <a:endParaRPr lang="en-US" altLang="zh-CN" dirty="0"/>
          </a:p>
          <a:p>
            <a:r>
              <a:rPr lang="zh-CN" altLang="en-US" dirty="0"/>
              <a:t>当我们遇到这两组向量的时候，其中一组向量的某一维度缺失了，我们就不能用余弦相似性公式计算了。</a:t>
            </a:r>
            <a:endParaRPr lang="en-US" altLang="zh-CN" dirty="0"/>
          </a:p>
          <a:p>
            <a:r>
              <a:rPr lang="zh-CN" altLang="en-US" dirty="0"/>
              <a:t>我们常用的方法就是把缺失的值填好，一般都是取均值。</a:t>
            </a:r>
            <a:endParaRPr lang="en-US" altLang="zh-CN" dirty="0"/>
          </a:p>
          <a:p>
            <a:r>
              <a:rPr lang="zh-CN" altLang="en-US" dirty="0"/>
              <a:t>皮尔逊大概就是这个思路，对向量先做中心化</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436FCFC0-5FAA-47BB-BCCE-18BF3B41C967}" type="slidenum">
              <a:rPr lang="zh-CN" altLang="en-US" smtClean="0"/>
              <a:t>7</a:t>
            </a:fld>
            <a:endParaRPr lang="zh-CN" altLang="en-US"/>
          </a:p>
        </p:txBody>
      </p:sp>
    </p:spTree>
    <p:extLst>
      <p:ext uri="{BB962C8B-B14F-4D97-AF65-F5344CB8AC3E}">
        <p14:creationId xmlns:p14="http://schemas.microsoft.com/office/powerpoint/2010/main" val="1848608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把负相关的值的置为</a:t>
            </a:r>
            <a:r>
              <a:rPr lang="en-US" altLang="zh-CN" dirty="0"/>
              <a:t>0</a:t>
            </a:r>
            <a:r>
              <a:rPr lang="zh-CN" altLang="en-US" dirty="0"/>
              <a:t>了</a:t>
            </a:r>
          </a:p>
        </p:txBody>
      </p:sp>
      <p:sp>
        <p:nvSpPr>
          <p:cNvPr id="4" name="灯片编号占位符 3"/>
          <p:cNvSpPr>
            <a:spLocks noGrp="1"/>
          </p:cNvSpPr>
          <p:nvPr>
            <p:ph type="sldNum" sz="quarter" idx="5"/>
          </p:nvPr>
        </p:nvSpPr>
        <p:spPr/>
        <p:txBody>
          <a:bodyPr/>
          <a:lstStyle/>
          <a:p>
            <a:fld id="{436FCFC0-5FAA-47BB-BCCE-18BF3B41C967}" type="slidenum">
              <a:rPr lang="zh-CN" altLang="en-US" smtClean="0"/>
              <a:t>10</a:t>
            </a:fld>
            <a:endParaRPr lang="zh-CN" altLang="en-US"/>
          </a:p>
        </p:txBody>
      </p:sp>
    </p:spTree>
    <p:extLst>
      <p:ext uri="{BB962C8B-B14F-4D97-AF65-F5344CB8AC3E}">
        <p14:creationId xmlns:p14="http://schemas.microsoft.com/office/powerpoint/2010/main" val="3647354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传统图一条边只能连接两个节点。</a:t>
            </a:r>
            <a:endParaRPr lang="en-US" altLang="zh-CN" dirty="0"/>
          </a:p>
          <a:p>
            <a:r>
              <a:rPr lang="zh-CN" altLang="en-US" dirty="0"/>
              <a:t>超图把传统图的边广义化了，变成了一块区域。我们把这块区域称为超边。</a:t>
            </a:r>
          </a:p>
        </p:txBody>
      </p:sp>
      <p:sp>
        <p:nvSpPr>
          <p:cNvPr id="4" name="灯片编号占位符 3"/>
          <p:cNvSpPr>
            <a:spLocks noGrp="1"/>
          </p:cNvSpPr>
          <p:nvPr>
            <p:ph type="sldNum" sz="quarter" idx="5"/>
          </p:nvPr>
        </p:nvSpPr>
        <p:spPr/>
        <p:txBody>
          <a:bodyPr/>
          <a:lstStyle/>
          <a:p>
            <a:fld id="{436FCFC0-5FAA-47BB-BCCE-18BF3B41C967}" type="slidenum">
              <a:rPr lang="zh-CN" altLang="en-US" smtClean="0"/>
              <a:t>16</a:t>
            </a:fld>
            <a:endParaRPr lang="zh-CN" altLang="en-US"/>
          </a:p>
        </p:txBody>
      </p:sp>
    </p:spTree>
    <p:extLst>
      <p:ext uri="{BB962C8B-B14F-4D97-AF65-F5344CB8AC3E}">
        <p14:creationId xmlns:p14="http://schemas.microsoft.com/office/powerpoint/2010/main" val="847687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endParaRPr lang="en-US" altLang="zh-CN" dirty="0"/>
          </a:p>
          <a:p>
            <a:endParaRPr lang="zh-CN" altLang="en-US" dirty="0"/>
          </a:p>
        </p:txBody>
      </p:sp>
      <p:sp>
        <p:nvSpPr>
          <p:cNvPr id="4" name="灯片编号占位符 3"/>
          <p:cNvSpPr>
            <a:spLocks noGrp="1"/>
          </p:cNvSpPr>
          <p:nvPr>
            <p:ph type="sldNum" sz="quarter" idx="5"/>
          </p:nvPr>
        </p:nvSpPr>
        <p:spPr/>
        <p:txBody>
          <a:bodyPr/>
          <a:lstStyle/>
          <a:p>
            <a:fld id="{436FCFC0-5FAA-47BB-BCCE-18BF3B41C967}" type="slidenum">
              <a:rPr lang="zh-CN" altLang="en-US" smtClean="0"/>
              <a:t>17</a:t>
            </a:fld>
            <a:endParaRPr lang="zh-CN" altLang="en-US"/>
          </a:p>
        </p:txBody>
      </p:sp>
    </p:spTree>
    <p:extLst>
      <p:ext uri="{BB962C8B-B14F-4D97-AF65-F5344CB8AC3E}">
        <p14:creationId xmlns:p14="http://schemas.microsoft.com/office/powerpoint/2010/main" val="4107250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假设我们有</a:t>
            </a:r>
            <a:r>
              <a:rPr lang="en-US" altLang="zh-CN" dirty="0"/>
              <a:t>N</a:t>
            </a:r>
            <a:r>
              <a:rPr lang="zh-CN" altLang="en-US" dirty="0"/>
              <a:t>个个体，每个个体有</a:t>
            </a:r>
            <a:r>
              <a:rPr lang="en-US" altLang="zh-CN" dirty="0"/>
              <a:t>R</a:t>
            </a:r>
            <a:r>
              <a:rPr lang="zh-CN" altLang="en-US" dirty="0"/>
              <a:t>个感兴趣的区域，</a:t>
            </a:r>
            <a:r>
              <a:rPr lang="en-US" altLang="zh-CN" dirty="0"/>
              <a:t>y</a:t>
            </a:r>
            <a:r>
              <a:rPr lang="zh-CN" altLang="en-US" dirty="0"/>
              <a:t>向量就是一组</a:t>
            </a:r>
            <a:r>
              <a:rPr lang="en-US" altLang="zh-CN" dirty="0" err="1"/>
              <a:t>groudtruth</a:t>
            </a:r>
            <a:r>
              <a:rPr lang="zh-CN" altLang="en-US" dirty="0"/>
              <a:t>，假设，数据都已经已处理过了</a:t>
            </a:r>
            <a:endParaRPr lang="en-US" altLang="zh-CN" dirty="0"/>
          </a:p>
          <a:p>
            <a:r>
              <a:rPr lang="en-US" altLang="zh-CN" dirty="0"/>
              <a:t>Δ</a:t>
            </a:r>
            <a:r>
              <a:rPr lang="zh-CN" altLang="en-US" dirty="0"/>
              <a:t>表示有子网络的组合，比如我们有</a:t>
            </a:r>
            <a:r>
              <a:rPr lang="en-US" altLang="zh-CN" dirty="0"/>
              <a:t>6</a:t>
            </a:r>
            <a:r>
              <a:rPr lang="zh-CN" altLang="en-US" dirty="0"/>
              <a:t>个感兴趣的脑区，我们就进行排列组合，得到的不同组合就是</a:t>
            </a:r>
            <a:r>
              <a:rPr lang="en-US" altLang="zh-CN" dirty="0"/>
              <a:t>20</a:t>
            </a:r>
            <a:r>
              <a:rPr lang="zh-CN" altLang="en-US" dirty="0"/>
              <a:t>种，</a:t>
            </a:r>
            <a:r>
              <a:rPr lang="en-US" altLang="zh-CN" dirty="0"/>
              <a:t>C6</a:t>
            </a:r>
            <a:r>
              <a:rPr lang="zh-CN" altLang="en-US" dirty="0"/>
              <a:t>取</a:t>
            </a:r>
            <a:r>
              <a:rPr lang="en-US" altLang="zh-CN" dirty="0"/>
              <a:t>3</a:t>
            </a:r>
          </a:p>
          <a:p>
            <a:r>
              <a:rPr lang="zh-CN" altLang="en-US" dirty="0"/>
              <a:t>然后每一种以网络，构成功能连接流，这个计算就用到之前讲到的皮尔逊相关系数的计算。</a:t>
            </a:r>
          </a:p>
        </p:txBody>
      </p:sp>
      <p:sp>
        <p:nvSpPr>
          <p:cNvPr id="4" name="灯片编号占位符 3"/>
          <p:cNvSpPr>
            <a:spLocks noGrp="1"/>
          </p:cNvSpPr>
          <p:nvPr>
            <p:ph type="sldNum" sz="quarter" idx="5"/>
          </p:nvPr>
        </p:nvSpPr>
        <p:spPr/>
        <p:txBody>
          <a:bodyPr/>
          <a:lstStyle/>
          <a:p>
            <a:fld id="{436FCFC0-5FAA-47BB-BCCE-18BF3B41C967}" type="slidenum">
              <a:rPr lang="zh-CN" altLang="en-US" smtClean="0"/>
              <a:t>18</a:t>
            </a:fld>
            <a:endParaRPr lang="zh-CN" altLang="en-US"/>
          </a:p>
        </p:txBody>
      </p:sp>
    </p:spTree>
    <p:extLst>
      <p:ext uri="{BB962C8B-B14F-4D97-AF65-F5344CB8AC3E}">
        <p14:creationId xmlns:p14="http://schemas.microsoft.com/office/powerpoint/2010/main" val="1990835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4CD5C9-6221-4A1B-9A0E-8FA05EDCCA7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C86F64E-98CB-47FC-A1C3-97AB3F5A15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3B6E4B0-382D-4EFA-A8EA-E2132290EBB1}"/>
              </a:ext>
            </a:extLst>
          </p:cNvPr>
          <p:cNvSpPr>
            <a:spLocks noGrp="1"/>
          </p:cNvSpPr>
          <p:nvPr>
            <p:ph type="dt" sz="half" idx="10"/>
          </p:nvPr>
        </p:nvSpPr>
        <p:spPr/>
        <p:txBody>
          <a:bodyPr/>
          <a:lstStyle/>
          <a:p>
            <a:fld id="{5FF26921-5776-455A-B5A4-2652A65AFD89}" type="datetimeFigureOut">
              <a:rPr lang="zh-CN" altLang="en-US" smtClean="0"/>
              <a:t>2019/4/19</a:t>
            </a:fld>
            <a:endParaRPr lang="zh-CN" altLang="en-US"/>
          </a:p>
        </p:txBody>
      </p:sp>
      <p:sp>
        <p:nvSpPr>
          <p:cNvPr id="5" name="页脚占位符 4">
            <a:extLst>
              <a:ext uri="{FF2B5EF4-FFF2-40B4-BE49-F238E27FC236}">
                <a16:creationId xmlns:a16="http://schemas.microsoft.com/office/drawing/2014/main" id="{466F167E-802D-48CD-ACD5-0E2B6B935D1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22D5B68-3C35-46D1-B89E-231AA66119C4}"/>
              </a:ext>
            </a:extLst>
          </p:cNvPr>
          <p:cNvSpPr>
            <a:spLocks noGrp="1"/>
          </p:cNvSpPr>
          <p:nvPr>
            <p:ph type="sldNum" sz="quarter" idx="12"/>
          </p:nvPr>
        </p:nvSpPr>
        <p:spPr/>
        <p:txBody>
          <a:bodyPr/>
          <a:lstStyle/>
          <a:p>
            <a:fld id="{72B575AD-7846-45D8-99E8-F232F74CEC9C}" type="slidenum">
              <a:rPr lang="zh-CN" altLang="en-US" smtClean="0"/>
              <a:t>‹#›</a:t>
            </a:fld>
            <a:endParaRPr lang="zh-CN" altLang="en-US"/>
          </a:p>
        </p:txBody>
      </p:sp>
    </p:spTree>
    <p:extLst>
      <p:ext uri="{BB962C8B-B14F-4D97-AF65-F5344CB8AC3E}">
        <p14:creationId xmlns:p14="http://schemas.microsoft.com/office/powerpoint/2010/main" val="40417055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18DF30-2C99-41E1-A059-9CC0B0E718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ADB57E8-C7D2-4F69-BB03-16373014556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F7A141-7E69-45BC-B869-4FF9586E0664}"/>
              </a:ext>
            </a:extLst>
          </p:cNvPr>
          <p:cNvSpPr>
            <a:spLocks noGrp="1"/>
          </p:cNvSpPr>
          <p:nvPr>
            <p:ph type="dt" sz="half" idx="10"/>
          </p:nvPr>
        </p:nvSpPr>
        <p:spPr/>
        <p:txBody>
          <a:bodyPr/>
          <a:lstStyle/>
          <a:p>
            <a:fld id="{5FF26921-5776-455A-B5A4-2652A65AFD89}" type="datetimeFigureOut">
              <a:rPr lang="zh-CN" altLang="en-US" smtClean="0"/>
              <a:t>2019/4/19</a:t>
            </a:fld>
            <a:endParaRPr lang="zh-CN" altLang="en-US"/>
          </a:p>
        </p:txBody>
      </p:sp>
      <p:sp>
        <p:nvSpPr>
          <p:cNvPr id="5" name="页脚占位符 4">
            <a:extLst>
              <a:ext uri="{FF2B5EF4-FFF2-40B4-BE49-F238E27FC236}">
                <a16:creationId xmlns:a16="http://schemas.microsoft.com/office/drawing/2014/main" id="{FF5F2CBA-78A5-4DDD-B1ED-6EE5B726D97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3EE3E79-9419-4A08-8958-B94E19CC050D}"/>
              </a:ext>
            </a:extLst>
          </p:cNvPr>
          <p:cNvSpPr>
            <a:spLocks noGrp="1"/>
          </p:cNvSpPr>
          <p:nvPr>
            <p:ph type="sldNum" sz="quarter" idx="12"/>
          </p:nvPr>
        </p:nvSpPr>
        <p:spPr/>
        <p:txBody>
          <a:bodyPr/>
          <a:lstStyle/>
          <a:p>
            <a:fld id="{72B575AD-7846-45D8-99E8-F232F74CEC9C}" type="slidenum">
              <a:rPr lang="zh-CN" altLang="en-US" smtClean="0"/>
              <a:t>‹#›</a:t>
            </a:fld>
            <a:endParaRPr lang="zh-CN" altLang="en-US"/>
          </a:p>
        </p:txBody>
      </p:sp>
    </p:spTree>
    <p:extLst>
      <p:ext uri="{BB962C8B-B14F-4D97-AF65-F5344CB8AC3E}">
        <p14:creationId xmlns:p14="http://schemas.microsoft.com/office/powerpoint/2010/main" val="3745536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2F8FA8C-4F0A-4FA1-8188-43AD7707E24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42B64E-56A8-4602-AFC4-6D02F5E71D9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DDBD07-8670-4FC8-969C-DD4221322D17}"/>
              </a:ext>
            </a:extLst>
          </p:cNvPr>
          <p:cNvSpPr>
            <a:spLocks noGrp="1"/>
          </p:cNvSpPr>
          <p:nvPr>
            <p:ph type="dt" sz="half" idx="10"/>
          </p:nvPr>
        </p:nvSpPr>
        <p:spPr/>
        <p:txBody>
          <a:bodyPr/>
          <a:lstStyle/>
          <a:p>
            <a:fld id="{5FF26921-5776-455A-B5A4-2652A65AFD89}" type="datetimeFigureOut">
              <a:rPr lang="zh-CN" altLang="en-US" smtClean="0"/>
              <a:t>2019/4/19</a:t>
            </a:fld>
            <a:endParaRPr lang="zh-CN" altLang="en-US"/>
          </a:p>
        </p:txBody>
      </p:sp>
      <p:sp>
        <p:nvSpPr>
          <p:cNvPr id="5" name="页脚占位符 4">
            <a:extLst>
              <a:ext uri="{FF2B5EF4-FFF2-40B4-BE49-F238E27FC236}">
                <a16:creationId xmlns:a16="http://schemas.microsoft.com/office/drawing/2014/main" id="{9F2D7F72-6308-4EA0-8C99-BF5BB9B4651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B62496D-B92E-47F7-9834-8FC8946A3FCF}"/>
              </a:ext>
            </a:extLst>
          </p:cNvPr>
          <p:cNvSpPr>
            <a:spLocks noGrp="1"/>
          </p:cNvSpPr>
          <p:nvPr>
            <p:ph type="sldNum" sz="quarter" idx="12"/>
          </p:nvPr>
        </p:nvSpPr>
        <p:spPr/>
        <p:txBody>
          <a:bodyPr/>
          <a:lstStyle/>
          <a:p>
            <a:fld id="{72B575AD-7846-45D8-99E8-F232F74CEC9C}" type="slidenum">
              <a:rPr lang="zh-CN" altLang="en-US" smtClean="0"/>
              <a:t>‹#›</a:t>
            </a:fld>
            <a:endParaRPr lang="zh-CN" altLang="en-US"/>
          </a:p>
        </p:txBody>
      </p:sp>
    </p:spTree>
    <p:extLst>
      <p:ext uri="{BB962C8B-B14F-4D97-AF65-F5344CB8AC3E}">
        <p14:creationId xmlns:p14="http://schemas.microsoft.com/office/powerpoint/2010/main" val="3166616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AC38D2-2909-40AF-9CDF-8061DB43FC2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1E7B47B-3BF0-4D78-BC91-499D759A263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9CF0907-F302-40CF-B6A2-706C66F63B5A}"/>
              </a:ext>
            </a:extLst>
          </p:cNvPr>
          <p:cNvSpPr>
            <a:spLocks noGrp="1"/>
          </p:cNvSpPr>
          <p:nvPr>
            <p:ph type="dt" sz="half" idx="10"/>
          </p:nvPr>
        </p:nvSpPr>
        <p:spPr/>
        <p:txBody>
          <a:bodyPr/>
          <a:lstStyle/>
          <a:p>
            <a:fld id="{5FF26921-5776-455A-B5A4-2652A65AFD89}" type="datetimeFigureOut">
              <a:rPr lang="zh-CN" altLang="en-US" smtClean="0"/>
              <a:t>2019/4/19</a:t>
            </a:fld>
            <a:endParaRPr lang="zh-CN" altLang="en-US"/>
          </a:p>
        </p:txBody>
      </p:sp>
      <p:sp>
        <p:nvSpPr>
          <p:cNvPr id="5" name="页脚占位符 4">
            <a:extLst>
              <a:ext uri="{FF2B5EF4-FFF2-40B4-BE49-F238E27FC236}">
                <a16:creationId xmlns:a16="http://schemas.microsoft.com/office/drawing/2014/main" id="{E0F20C79-A095-4E5F-9E74-6B188B455E4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041CECA-95ED-4509-9658-C44A5F5EBAFB}"/>
              </a:ext>
            </a:extLst>
          </p:cNvPr>
          <p:cNvSpPr>
            <a:spLocks noGrp="1"/>
          </p:cNvSpPr>
          <p:nvPr>
            <p:ph type="sldNum" sz="quarter" idx="12"/>
          </p:nvPr>
        </p:nvSpPr>
        <p:spPr/>
        <p:txBody>
          <a:bodyPr/>
          <a:lstStyle/>
          <a:p>
            <a:fld id="{72B575AD-7846-45D8-99E8-F232F74CEC9C}" type="slidenum">
              <a:rPr lang="zh-CN" altLang="en-US" smtClean="0"/>
              <a:t>‹#›</a:t>
            </a:fld>
            <a:endParaRPr lang="zh-CN" altLang="en-US"/>
          </a:p>
        </p:txBody>
      </p:sp>
    </p:spTree>
    <p:extLst>
      <p:ext uri="{BB962C8B-B14F-4D97-AF65-F5344CB8AC3E}">
        <p14:creationId xmlns:p14="http://schemas.microsoft.com/office/powerpoint/2010/main" val="30355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1BB006-A931-4516-92DF-D8E86BEB0E0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39300D8-CD73-4800-8BAE-D02C433681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4744411-E956-45D0-A2B1-5BE7C750992D}"/>
              </a:ext>
            </a:extLst>
          </p:cNvPr>
          <p:cNvSpPr>
            <a:spLocks noGrp="1"/>
          </p:cNvSpPr>
          <p:nvPr>
            <p:ph type="dt" sz="half" idx="10"/>
          </p:nvPr>
        </p:nvSpPr>
        <p:spPr/>
        <p:txBody>
          <a:bodyPr/>
          <a:lstStyle/>
          <a:p>
            <a:fld id="{5FF26921-5776-455A-B5A4-2652A65AFD89}" type="datetimeFigureOut">
              <a:rPr lang="zh-CN" altLang="en-US" smtClean="0"/>
              <a:t>2019/4/19</a:t>
            </a:fld>
            <a:endParaRPr lang="zh-CN" altLang="en-US"/>
          </a:p>
        </p:txBody>
      </p:sp>
      <p:sp>
        <p:nvSpPr>
          <p:cNvPr id="5" name="页脚占位符 4">
            <a:extLst>
              <a:ext uri="{FF2B5EF4-FFF2-40B4-BE49-F238E27FC236}">
                <a16:creationId xmlns:a16="http://schemas.microsoft.com/office/drawing/2014/main" id="{A4044396-7042-4B0C-844B-5F10F38F98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EAD02B8-84F6-4243-9200-72FE1BDF14B6}"/>
              </a:ext>
            </a:extLst>
          </p:cNvPr>
          <p:cNvSpPr>
            <a:spLocks noGrp="1"/>
          </p:cNvSpPr>
          <p:nvPr>
            <p:ph type="sldNum" sz="quarter" idx="12"/>
          </p:nvPr>
        </p:nvSpPr>
        <p:spPr/>
        <p:txBody>
          <a:bodyPr/>
          <a:lstStyle/>
          <a:p>
            <a:fld id="{72B575AD-7846-45D8-99E8-F232F74CEC9C}" type="slidenum">
              <a:rPr lang="zh-CN" altLang="en-US" smtClean="0"/>
              <a:t>‹#›</a:t>
            </a:fld>
            <a:endParaRPr lang="zh-CN" altLang="en-US"/>
          </a:p>
        </p:txBody>
      </p:sp>
    </p:spTree>
    <p:extLst>
      <p:ext uri="{BB962C8B-B14F-4D97-AF65-F5344CB8AC3E}">
        <p14:creationId xmlns:p14="http://schemas.microsoft.com/office/powerpoint/2010/main" val="2542140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4F2A7-B834-44A5-BCD6-1427E16F22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5247EC-9F82-480B-B327-DA51E499324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2F206C0-DFC6-451F-992A-F650ED3DC5B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BF02D34-8E3D-411E-9DDE-F7AEA401DC13}"/>
              </a:ext>
            </a:extLst>
          </p:cNvPr>
          <p:cNvSpPr>
            <a:spLocks noGrp="1"/>
          </p:cNvSpPr>
          <p:nvPr>
            <p:ph type="dt" sz="half" idx="10"/>
          </p:nvPr>
        </p:nvSpPr>
        <p:spPr/>
        <p:txBody>
          <a:bodyPr/>
          <a:lstStyle/>
          <a:p>
            <a:fld id="{5FF26921-5776-455A-B5A4-2652A65AFD89}" type="datetimeFigureOut">
              <a:rPr lang="zh-CN" altLang="en-US" smtClean="0"/>
              <a:t>2019/4/19</a:t>
            </a:fld>
            <a:endParaRPr lang="zh-CN" altLang="en-US"/>
          </a:p>
        </p:txBody>
      </p:sp>
      <p:sp>
        <p:nvSpPr>
          <p:cNvPr id="6" name="页脚占位符 5">
            <a:extLst>
              <a:ext uri="{FF2B5EF4-FFF2-40B4-BE49-F238E27FC236}">
                <a16:creationId xmlns:a16="http://schemas.microsoft.com/office/drawing/2014/main" id="{ABC34CA0-8054-45E5-9E89-5D1F9AA05EA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BAC4AF7-906C-4819-A798-A784FA6BD83C}"/>
              </a:ext>
            </a:extLst>
          </p:cNvPr>
          <p:cNvSpPr>
            <a:spLocks noGrp="1"/>
          </p:cNvSpPr>
          <p:nvPr>
            <p:ph type="sldNum" sz="quarter" idx="12"/>
          </p:nvPr>
        </p:nvSpPr>
        <p:spPr/>
        <p:txBody>
          <a:bodyPr/>
          <a:lstStyle/>
          <a:p>
            <a:fld id="{72B575AD-7846-45D8-99E8-F232F74CEC9C}" type="slidenum">
              <a:rPr lang="zh-CN" altLang="en-US" smtClean="0"/>
              <a:t>‹#›</a:t>
            </a:fld>
            <a:endParaRPr lang="zh-CN" altLang="en-US"/>
          </a:p>
        </p:txBody>
      </p:sp>
    </p:spTree>
    <p:extLst>
      <p:ext uri="{BB962C8B-B14F-4D97-AF65-F5344CB8AC3E}">
        <p14:creationId xmlns:p14="http://schemas.microsoft.com/office/powerpoint/2010/main" val="3587936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F555F0-7ED8-4FC5-AB29-C688549A611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193ED9-C690-4231-A5E7-C6ECDD380D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6D9DB89-50AF-4397-B7E5-D7DBF17A6C72}"/>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10DF024-49AA-460A-A476-B31F190088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03EFC91-9D02-45C4-BC05-5C7DD0AFD517}"/>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FD0F0C6-B350-4E9D-85D9-A4EDF6C8EEE5}"/>
              </a:ext>
            </a:extLst>
          </p:cNvPr>
          <p:cNvSpPr>
            <a:spLocks noGrp="1"/>
          </p:cNvSpPr>
          <p:nvPr>
            <p:ph type="dt" sz="half" idx="10"/>
          </p:nvPr>
        </p:nvSpPr>
        <p:spPr/>
        <p:txBody>
          <a:bodyPr/>
          <a:lstStyle/>
          <a:p>
            <a:fld id="{5FF26921-5776-455A-B5A4-2652A65AFD89}" type="datetimeFigureOut">
              <a:rPr lang="zh-CN" altLang="en-US" smtClean="0"/>
              <a:t>2019/4/19</a:t>
            </a:fld>
            <a:endParaRPr lang="zh-CN" altLang="en-US"/>
          </a:p>
        </p:txBody>
      </p:sp>
      <p:sp>
        <p:nvSpPr>
          <p:cNvPr id="8" name="页脚占位符 7">
            <a:extLst>
              <a:ext uri="{FF2B5EF4-FFF2-40B4-BE49-F238E27FC236}">
                <a16:creationId xmlns:a16="http://schemas.microsoft.com/office/drawing/2014/main" id="{260A62B9-D7EB-461F-B53A-B3D2B1169A0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BA7A9DB-9ABC-4583-A883-41DC23835B5C}"/>
              </a:ext>
            </a:extLst>
          </p:cNvPr>
          <p:cNvSpPr>
            <a:spLocks noGrp="1"/>
          </p:cNvSpPr>
          <p:nvPr>
            <p:ph type="sldNum" sz="quarter" idx="12"/>
          </p:nvPr>
        </p:nvSpPr>
        <p:spPr/>
        <p:txBody>
          <a:bodyPr/>
          <a:lstStyle/>
          <a:p>
            <a:fld id="{72B575AD-7846-45D8-99E8-F232F74CEC9C}" type="slidenum">
              <a:rPr lang="zh-CN" altLang="en-US" smtClean="0"/>
              <a:t>‹#›</a:t>
            </a:fld>
            <a:endParaRPr lang="zh-CN" altLang="en-US"/>
          </a:p>
        </p:txBody>
      </p:sp>
    </p:spTree>
    <p:extLst>
      <p:ext uri="{BB962C8B-B14F-4D97-AF65-F5344CB8AC3E}">
        <p14:creationId xmlns:p14="http://schemas.microsoft.com/office/powerpoint/2010/main" val="1942452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D934B2-3C2D-462F-B5EC-800E3975067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978CA3E-49DB-4942-8D23-1214B9C4E283}"/>
              </a:ext>
            </a:extLst>
          </p:cNvPr>
          <p:cNvSpPr>
            <a:spLocks noGrp="1"/>
          </p:cNvSpPr>
          <p:nvPr>
            <p:ph type="dt" sz="half" idx="10"/>
          </p:nvPr>
        </p:nvSpPr>
        <p:spPr/>
        <p:txBody>
          <a:bodyPr/>
          <a:lstStyle/>
          <a:p>
            <a:fld id="{5FF26921-5776-455A-B5A4-2652A65AFD89}" type="datetimeFigureOut">
              <a:rPr lang="zh-CN" altLang="en-US" smtClean="0"/>
              <a:t>2019/4/19</a:t>
            </a:fld>
            <a:endParaRPr lang="zh-CN" altLang="en-US"/>
          </a:p>
        </p:txBody>
      </p:sp>
      <p:sp>
        <p:nvSpPr>
          <p:cNvPr id="4" name="页脚占位符 3">
            <a:extLst>
              <a:ext uri="{FF2B5EF4-FFF2-40B4-BE49-F238E27FC236}">
                <a16:creationId xmlns:a16="http://schemas.microsoft.com/office/drawing/2014/main" id="{0A4A4A3C-8612-4B9E-8E45-D834DD75672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3CA6FAC-A46E-49DB-8BF0-A76C8493FB98}"/>
              </a:ext>
            </a:extLst>
          </p:cNvPr>
          <p:cNvSpPr>
            <a:spLocks noGrp="1"/>
          </p:cNvSpPr>
          <p:nvPr>
            <p:ph type="sldNum" sz="quarter" idx="12"/>
          </p:nvPr>
        </p:nvSpPr>
        <p:spPr/>
        <p:txBody>
          <a:bodyPr/>
          <a:lstStyle/>
          <a:p>
            <a:fld id="{72B575AD-7846-45D8-99E8-F232F74CEC9C}" type="slidenum">
              <a:rPr lang="zh-CN" altLang="en-US" smtClean="0"/>
              <a:t>‹#›</a:t>
            </a:fld>
            <a:endParaRPr lang="zh-CN" altLang="en-US"/>
          </a:p>
        </p:txBody>
      </p:sp>
    </p:spTree>
    <p:extLst>
      <p:ext uri="{BB962C8B-B14F-4D97-AF65-F5344CB8AC3E}">
        <p14:creationId xmlns:p14="http://schemas.microsoft.com/office/powerpoint/2010/main" val="1174535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9D0449D-5323-4514-8795-5D38D547E723}"/>
              </a:ext>
            </a:extLst>
          </p:cNvPr>
          <p:cNvSpPr>
            <a:spLocks noGrp="1"/>
          </p:cNvSpPr>
          <p:nvPr>
            <p:ph type="dt" sz="half" idx="10"/>
          </p:nvPr>
        </p:nvSpPr>
        <p:spPr/>
        <p:txBody>
          <a:bodyPr/>
          <a:lstStyle/>
          <a:p>
            <a:fld id="{5FF26921-5776-455A-B5A4-2652A65AFD89}" type="datetimeFigureOut">
              <a:rPr lang="zh-CN" altLang="en-US" smtClean="0"/>
              <a:t>2019/4/19</a:t>
            </a:fld>
            <a:endParaRPr lang="zh-CN" altLang="en-US"/>
          </a:p>
        </p:txBody>
      </p:sp>
      <p:sp>
        <p:nvSpPr>
          <p:cNvPr id="3" name="页脚占位符 2">
            <a:extLst>
              <a:ext uri="{FF2B5EF4-FFF2-40B4-BE49-F238E27FC236}">
                <a16:creationId xmlns:a16="http://schemas.microsoft.com/office/drawing/2014/main" id="{ACC24696-08D4-4CBE-8412-9C14BD8A26C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95948E6-3994-4FB4-A737-82CB867394BE}"/>
              </a:ext>
            </a:extLst>
          </p:cNvPr>
          <p:cNvSpPr>
            <a:spLocks noGrp="1"/>
          </p:cNvSpPr>
          <p:nvPr>
            <p:ph type="sldNum" sz="quarter" idx="12"/>
          </p:nvPr>
        </p:nvSpPr>
        <p:spPr/>
        <p:txBody>
          <a:bodyPr/>
          <a:lstStyle/>
          <a:p>
            <a:fld id="{72B575AD-7846-45D8-99E8-F232F74CEC9C}" type="slidenum">
              <a:rPr lang="zh-CN" altLang="en-US" smtClean="0"/>
              <a:t>‹#›</a:t>
            </a:fld>
            <a:endParaRPr lang="zh-CN" altLang="en-US"/>
          </a:p>
        </p:txBody>
      </p:sp>
    </p:spTree>
    <p:extLst>
      <p:ext uri="{BB962C8B-B14F-4D97-AF65-F5344CB8AC3E}">
        <p14:creationId xmlns:p14="http://schemas.microsoft.com/office/powerpoint/2010/main" val="3217172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AFABE8-8CD7-4C43-8FFE-A8CCD905F98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F131ADB-3306-496B-89C8-E341A5F86E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6AC67AE-E23D-4286-9368-390EDEB7AF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801C94-0800-4233-83C2-9C4B2E7DCDFE}"/>
              </a:ext>
            </a:extLst>
          </p:cNvPr>
          <p:cNvSpPr>
            <a:spLocks noGrp="1"/>
          </p:cNvSpPr>
          <p:nvPr>
            <p:ph type="dt" sz="half" idx="10"/>
          </p:nvPr>
        </p:nvSpPr>
        <p:spPr/>
        <p:txBody>
          <a:bodyPr/>
          <a:lstStyle/>
          <a:p>
            <a:fld id="{5FF26921-5776-455A-B5A4-2652A65AFD89}" type="datetimeFigureOut">
              <a:rPr lang="zh-CN" altLang="en-US" smtClean="0"/>
              <a:t>2019/4/19</a:t>
            </a:fld>
            <a:endParaRPr lang="zh-CN" altLang="en-US"/>
          </a:p>
        </p:txBody>
      </p:sp>
      <p:sp>
        <p:nvSpPr>
          <p:cNvPr id="6" name="页脚占位符 5">
            <a:extLst>
              <a:ext uri="{FF2B5EF4-FFF2-40B4-BE49-F238E27FC236}">
                <a16:creationId xmlns:a16="http://schemas.microsoft.com/office/drawing/2014/main" id="{14FE1FAA-DAFF-4F1B-A42B-3A10DDCBF7C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5052980-D16F-4EE6-A0AD-1BF4C663BDFB}"/>
              </a:ext>
            </a:extLst>
          </p:cNvPr>
          <p:cNvSpPr>
            <a:spLocks noGrp="1"/>
          </p:cNvSpPr>
          <p:nvPr>
            <p:ph type="sldNum" sz="quarter" idx="12"/>
          </p:nvPr>
        </p:nvSpPr>
        <p:spPr/>
        <p:txBody>
          <a:bodyPr/>
          <a:lstStyle/>
          <a:p>
            <a:fld id="{72B575AD-7846-45D8-99E8-F232F74CEC9C}" type="slidenum">
              <a:rPr lang="zh-CN" altLang="en-US" smtClean="0"/>
              <a:t>‹#›</a:t>
            </a:fld>
            <a:endParaRPr lang="zh-CN" altLang="en-US"/>
          </a:p>
        </p:txBody>
      </p:sp>
    </p:spTree>
    <p:extLst>
      <p:ext uri="{BB962C8B-B14F-4D97-AF65-F5344CB8AC3E}">
        <p14:creationId xmlns:p14="http://schemas.microsoft.com/office/powerpoint/2010/main" val="765814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713E4-4878-4758-99C8-014D05E8C33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5DCB0DB-B052-48B3-8D69-20C465596C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903016C-4042-4F1E-9E73-8B40888D13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C8C889-D0E9-4B58-B384-30788374418A}"/>
              </a:ext>
            </a:extLst>
          </p:cNvPr>
          <p:cNvSpPr>
            <a:spLocks noGrp="1"/>
          </p:cNvSpPr>
          <p:nvPr>
            <p:ph type="dt" sz="half" idx="10"/>
          </p:nvPr>
        </p:nvSpPr>
        <p:spPr/>
        <p:txBody>
          <a:bodyPr/>
          <a:lstStyle/>
          <a:p>
            <a:fld id="{5FF26921-5776-455A-B5A4-2652A65AFD89}" type="datetimeFigureOut">
              <a:rPr lang="zh-CN" altLang="en-US" smtClean="0"/>
              <a:t>2019/4/19</a:t>
            </a:fld>
            <a:endParaRPr lang="zh-CN" altLang="en-US"/>
          </a:p>
        </p:txBody>
      </p:sp>
      <p:sp>
        <p:nvSpPr>
          <p:cNvPr id="6" name="页脚占位符 5">
            <a:extLst>
              <a:ext uri="{FF2B5EF4-FFF2-40B4-BE49-F238E27FC236}">
                <a16:creationId xmlns:a16="http://schemas.microsoft.com/office/drawing/2014/main" id="{58BA9358-CED6-4B95-B9AD-E0899395529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93A2A7D-7B77-4F99-825C-0E4D129F0251}"/>
              </a:ext>
            </a:extLst>
          </p:cNvPr>
          <p:cNvSpPr>
            <a:spLocks noGrp="1"/>
          </p:cNvSpPr>
          <p:nvPr>
            <p:ph type="sldNum" sz="quarter" idx="12"/>
          </p:nvPr>
        </p:nvSpPr>
        <p:spPr/>
        <p:txBody>
          <a:bodyPr/>
          <a:lstStyle/>
          <a:p>
            <a:fld id="{72B575AD-7846-45D8-99E8-F232F74CEC9C}" type="slidenum">
              <a:rPr lang="zh-CN" altLang="en-US" smtClean="0"/>
              <a:t>‹#›</a:t>
            </a:fld>
            <a:endParaRPr lang="zh-CN" altLang="en-US"/>
          </a:p>
        </p:txBody>
      </p:sp>
    </p:spTree>
    <p:extLst>
      <p:ext uri="{BB962C8B-B14F-4D97-AF65-F5344CB8AC3E}">
        <p14:creationId xmlns:p14="http://schemas.microsoft.com/office/powerpoint/2010/main" val="16921131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4F9A6CE-61BB-48EF-A184-76E0C6F44B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B43E3A9-11FF-4B9D-94DC-E4BF145706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11A3436-3800-4043-9728-F5B08232FE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F26921-5776-455A-B5A4-2652A65AFD89}" type="datetimeFigureOut">
              <a:rPr lang="zh-CN" altLang="en-US" smtClean="0"/>
              <a:t>2019/4/19</a:t>
            </a:fld>
            <a:endParaRPr lang="zh-CN" altLang="en-US"/>
          </a:p>
        </p:txBody>
      </p:sp>
      <p:sp>
        <p:nvSpPr>
          <p:cNvPr id="5" name="页脚占位符 4">
            <a:extLst>
              <a:ext uri="{FF2B5EF4-FFF2-40B4-BE49-F238E27FC236}">
                <a16:creationId xmlns:a16="http://schemas.microsoft.com/office/drawing/2014/main" id="{6BB8962B-4B57-44AD-817B-916404586F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442ABF4-9BBD-4089-A310-BC758FC7A1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B575AD-7846-45D8-99E8-F232F74CEC9C}" type="slidenum">
              <a:rPr lang="zh-CN" altLang="en-US" smtClean="0"/>
              <a:t>‹#›</a:t>
            </a:fld>
            <a:endParaRPr lang="zh-CN" altLang="en-US"/>
          </a:p>
        </p:txBody>
      </p:sp>
    </p:spTree>
    <p:extLst>
      <p:ext uri="{BB962C8B-B14F-4D97-AF65-F5344CB8AC3E}">
        <p14:creationId xmlns:p14="http://schemas.microsoft.com/office/powerpoint/2010/main" val="23659180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9F150E5-A4FC-4857-96D3-0AA8E91B3FFD}"/>
              </a:ext>
            </a:extLst>
          </p:cNvPr>
          <p:cNvSpPr/>
          <p:nvPr/>
        </p:nvSpPr>
        <p:spPr>
          <a:xfrm>
            <a:off x="1704109" y="1393943"/>
            <a:ext cx="8783782" cy="1569660"/>
          </a:xfrm>
          <a:prstGeom prst="rect">
            <a:avLst/>
          </a:prstGeom>
        </p:spPr>
        <p:txBody>
          <a:bodyPr wrap="square">
            <a:spAutoFit/>
          </a:bodyPr>
          <a:lstStyle/>
          <a:p>
            <a:pPr algn="ctr"/>
            <a:r>
              <a:rPr lang="en-US" altLang="zh-CN" sz="3200" dirty="0"/>
              <a:t>Identifying Disease-related Subnetwork Connectome Biomarkers by Sparse Hypergraph Learning</a:t>
            </a:r>
            <a:endParaRPr lang="zh-CN" altLang="en-US" sz="3200" dirty="0"/>
          </a:p>
        </p:txBody>
      </p:sp>
      <p:pic>
        <p:nvPicPr>
          <p:cNvPr id="2" name="图片 1">
            <a:extLst>
              <a:ext uri="{FF2B5EF4-FFF2-40B4-BE49-F238E27FC236}">
                <a16:creationId xmlns:a16="http://schemas.microsoft.com/office/drawing/2014/main" id="{9A6A218D-885E-49F5-B4D6-96737B902596}"/>
              </a:ext>
            </a:extLst>
          </p:cNvPr>
          <p:cNvPicPr>
            <a:picLocks noChangeAspect="1"/>
          </p:cNvPicPr>
          <p:nvPr/>
        </p:nvPicPr>
        <p:blipFill>
          <a:blip r:embed="rId2"/>
          <a:stretch>
            <a:fillRect/>
          </a:stretch>
        </p:blipFill>
        <p:spPr>
          <a:xfrm>
            <a:off x="5324931" y="4090301"/>
            <a:ext cx="1542137" cy="2056183"/>
          </a:xfrm>
          <a:prstGeom prst="rect">
            <a:avLst/>
          </a:prstGeom>
        </p:spPr>
      </p:pic>
      <p:sp>
        <p:nvSpPr>
          <p:cNvPr id="5" name="矩形 4">
            <a:extLst>
              <a:ext uri="{FF2B5EF4-FFF2-40B4-BE49-F238E27FC236}">
                <a16:creationId xmlns:a16="http://schemas.microsoft.com/office/drawing/2014/main" id="{E46C5E18-9F3F-4286-A54E-F99C9D0FAD3C}"/>
              </a:ext>
            </a:extLst>
          </p:cNvPr>
          <p:cNvSpPr/>
          <p:nvPr/>
        </p:nvSpPr>
        <p:spPr>
          <a:xfrm>
            <a:off x="1991638" y="3051885"/>
            <a:ext cx="7979078" cy="646331"/>
          </a:xfrm>
          <a:prstGeom prst="rect">
            <a:avLst/>
          </a:prstGeom>
        </p:spPr>
        <p:txBody>
          <a:bodyPr wrap="square">
            <a:spAutoFit/>
          </a:bodyPr>
          <a:lstStyle/>
          <a:p>
            <a:r>
              <a:rPr lang="en-US" altLang="zh-CN" dirty="0"/>
              <a:t>Chen Zu 1,2 , Yue Gao 3 , Brent Munsell 4 , </a:t>
            </a:r>
            <a:r>
              <a:rPr lang="en-US" altLang="zh-CN" dirty="0" err="1"/>
              <a:t>Minjeong</a:t>
            </a:r>
            <a:r>
              <a:rPr lang="en-US" altLang="zh-CN" dirty="0"/>
              <a:t> Kim 1 </a:t>
            </a:r>
            <a:r>
              <a:rPr lang="zh-CN" altLang="en-US" dirty="0"/>
              <a:t>， </a:t>
            </a:r>
            <a:r>
              <a:rPr lang="en-US" altLang="zh-CN" dirty="0" err="1"/>
              <a:t>Ziwen</a:t>
            </a:r>
            <a:r>
              <a:rPr lang="en-US" altLang="zh-CN" dirty="0"/>
              <a:t> Peng 5 , Jessica R. Cohen 6 , </a:t>
            </a:r>
            <a:r>
              <a:rPr lang="en-US" altLang="zh-CN" dirty="0" err="1"/>
              <a:t>DinggangShen</a:t>
            </a:r>
            <a:r>
              <a:rPr lang="en-US" altLang="zh-CN" dirty="0"/>
              <a:t> 1 , </a:t>
            </a:r>
            <a:r>
              <a:rPr lang="en-US" altLang="zh-CN" dirty="0" err="1"/>
              <a:t>Daoqiang</a:t>
            </a:r>
            <a:r>
              <a:rPr lang="en-US" altLang="zh-CN" dirty="0"/>
              <a:t> Zhang 2 , </a:t>
            </a:r>
            <a:r>
              <a:rPr lang="en-US" altLang="zh-CN" dirty="0" err="1"/>
              <a:t>Guorong</a:t>
            </a:r>
            <a:r>
              <a:rPr lang="en-US" altLang="zh-CN" dirty="0"/>
              <a:t> Wu 1,*</a:t>
            </a:r>
            <a:endParaRPr lang="zh-CN" altLang="en-US" dirty="0"/>
          </a:p>
        </p:txBody>
      </p:sp>
    </p:spTree>
    <p:extLst>
      <p:ext uri="{BB962C8B-B14F-4D97-AF65-F5344CB8AC3E}">
        <p14:creationId xmlns:p14="http://schemas.microsoft.com/office/powerpoint/2010/main" val="1416210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AEB012B-9E67-4A20-ADDF-62C165A62693}"/>
              </a:ext>
            </a:extLst>
          </p:cNvPr>
          <p:cNvPicPr>
            <a:picLocks noChangeAspect="1"/>
          </p:cNvPicPr>
          <p:nvPr/>
        </p:nvPicPr>
        <p:blipFill>
          <a:blip r:embed="rId3"/>
          <a:stretch>
            <a:fillRect/>
          </a:stretch>
        </p:blipFill>
        <p:spPr>
          <a:xfrm>
            <a:off x="3228831" y="1120789"/>
            <a:ext cx="5734337" cy="4616422"/>
          </a:xfrm>
          <a:prstGeom prst="rect">
            <a:avLst/>
          </a:prstGeom>
        </p:spPr>
      </p:pic>
      <p:sp>
        <p:nvSpPr>
          <p:cNvPr id="5" name="矩形 4">
            <a:extLst>
              <a:ext uri="{FF2B5EF4-FFF2-40B4-BE49-F238E27FC236}">
                <a16:creationId xmlns:a16="http://schemas.microsoft.com/office/drawing/2014/main" id="{B2DCF819-2E7C-452C-A470-7A8F3319A8E6}"/>
              </a:ext>
            </a:extLst>
          </p:cNvPr>
          <p:cNvSpPr/>
          <p:nvPr/>
        </p:nvSpPr>
        <p:spPr>
          <a:xfrm>
            <a:off x="585165" y="450015"/>
            <a:ext cx="2401619" cy="1200329"/>
          </a:xfrm>
          <a:prstGeom prst="rect">
            <a:avLst/>
          </a:prstGeom>
        </p:spPr>
        <p:txBody>
          <a:bodyPr wrap="none">
            <a:spAutoFit/>
          </a:bodyPr>
          <a:lstStyle/>
          <a:p>
            <a:r>
              <a:rPr lang="en-US" altLang="zh-CN" dirty="0"/>
              <a:t>functional connectivity</a:t>
            </a:r>
          </a:p>
          <a:p>
            <a:endParaRPr lang="en-US" altLang="zh-CN" dirty="0"/>
          </a:p>
          <a:p>
            <a:r>
              <a:rPr lang="zh-CN" altLang="en-US" dirty="0"/>
              <a:t>功能联通矩阵</a:t>
            </a:r>
            <a:endParaRPr lang="en-US" altLang="zh-CN" dirty="0"/>
          </a:p>
          <a:p>
            <a:endParaRPr lang="en-US" altLang="zh-CN" dirty="0"/>
          </a:p>
        </p:txBody>
      </p:sp>
    </p:spTree>
    <p:extLst>
      <p:ext uri="{BB962C8B-B14F-4D97-AF65-F5344CB8AC3E}">
        <p14:creationId xmlns:p14="http://schemas.microsoft.com/office/powerpoint/2010/main" val="33450400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9E4A85E-F2F7-4284-A6F8-47FACA82707A}"/>
              </a:ext>
            </a:extLst>
          </p:cNvPr>
          <p:cNvPicPr>
            <a:picLocks noChangeAspect="1"/>
          </p:cNvPicPr>
          <p:nvPr/>
        </p:nvPicPr>
        <p:blipFill>
          <a:blip r:embed="rId2"/>
          <a:stretch>
            <a:fillRect/>
          </a:stretch>
        </p:blipFill>
        <p:spPr>
          <a:xfrm>
            <a:off x="868382" y="1400107"/>
            <a:ext cx="10168364" cy="5009658"/>
          </a:xfrm>
          <a:prstGeom prst="rect">
            <a:avLst/>
          </a:prstGeom>
        </p:spPr>
      </p:pic>
      <p:sp>
        <p:nvSpPr>
          <p:cNvPr id="4" name="文本框 3">
            <a:extLst>
              <a:ext uri="{FF2B5EF4-FFF2-40B4-BE49-F238E27FC236}">
                <a16:creationId xmlns:a16="http://schemas.microsoft.com/office/drawing/2014/main" id="{DF13A46D-F500-4F10-BA62-9FD926AB5BA4}"/>
              </a:ext>
            </a:extLst>
          </p:cNvPr>
          <p:cNvSpPr txBox="1"/>
          <p:nvPr/>
        </p:nvSpPr>
        <p:spPr>
          <a:xfrm>
            <a:off x="582706" y="448235"/>
            <a:ext cx="2932213" cy="369332"/>
          </a:xfrm>
          <a:prstGeom prst="rect">
            <a:avLst/>
          </a:prstGeom>
          <a:noFill/>
        </p:spPr>
        <p:txBody>
          <a:bodyPr wrap="none" rtlCol="0">
            <a:spAutoFit/>
          </a:bodyPr>
          <a:lstStyle/>
          <a:p>
            <a:r>
              <a:rPr lang="en-US" altLang="zh-CN" dirty="0" err="1"/>
              <a:t>BrainNet</a:t>
            </a:r>
            <a:r>
              <a:rPr lang="en-US" altLang="zh-CN" dirty="0"/>
              <a:t> Viewer</a:t>
            </a:r>
            <a:r>
              <a:rPr lang="zh-CN" altLang="en-US" dirty="0"/>
              <a:t>（北师大）</a:t>
            </a:r>
          </a:p>
        </p:txBody>
      </p:sp>
      <p:sp>
        <p:nvSpPr>
          <p:cNvPr id="5" name="矩形 4">
            <a:extLst>
              <a:ext uri="{FF2B5EF4-FFF2-40B4-BE49-F238E27FC236}">
                <a16:creationId xmlns:a16="http://schemas.microsoft.com/office/drawing/2014/main" id="{05C333B4-3A36-43A4-830B-24A303F79764}"/>
              </a:ext>
            </a:extLst>
          </p:cNvPr>
          <p:cNvSpPr/>
          <p:nvPr/>
        </p:nvSpPr>
        <p:spPr>
          <a:xfrm>
            <a:off x="582706" y="1030775"/>
            <a:ext cx="6083717" cy="369332"/>
          </a:xfrm>
          <a:prstGeom prst="rect">
            <a:avLst/>
          </a:prstGeom>
        </p:spPr>
        <p:txBody>
          <a:bodyPr wrap="none">
            <a:spAutoFit/>
          </a:bodyPr>
          <a:lstStyle/>
          <a:p>
            <a:r>
              <a:rPr lang="zh-CN" altLang="en-US" dirty="0"/>
              <a:t>边的阈值设置为</a:t>
            </a:r>
            <a:r>
              <a:rPr lang="en-US" altLang="zh-CN" dirty="0"/>
              <a:t>0.6</a:t>
            </a:r>
            <a:r>
              <a:rPr lang="zh-CN" altLang="en-US" dirty="0"/>
              <a:t>，红线表示皮尔逊相关系数</a:t>
            </a:r>
            <a:r>
              <a:rPr lang="en-US" altLang="zh-CN" dirty="0"/>
              <a:t>0.8</a:t>
            </a:r>
            <a:r>
              <a:rPr lang="zh-CN" altLang="en-US" dirty="0"/>
              <a:t>以上的边</a:t>
            </a:r>
          </a:p>
        </p:txBody>
      </p:sp>
    </p:spTree>
    <p:extLst>
      <p:ext uri="{BB962C8B-B14F-4D97-AF65-F5344CB8AC3E}">
        <p14:creationId xmlns:p14="http://schemas.microsoft.com/office/powerpoint/2010/main" val="1178503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642D658-86F4-4777-99C4-366C1FB91C50}"/>
              </a:ext>
            </a:extLst>
          </p:cNvPr>
          <p:cNvPicPr>
            <a:picLocks noChangeAspect="1"/>
          </p:cNvPicPr>
          <p:nvPr/>
        </p:nvPicPr>
        <p:blipFill>
          <a:blip r:embed="rId2"/>
          <a:stretch>
            <a:fillRect/>
          </a:stretch>
        </p:blipFill>
        <p:spPr>
          <a:xfrm>
            <a:off x="419094" y="1053833"/>
            <a:ext cx="11353812" cy="5475652"/>
          </a:xfrm>
          <a:prstGeom prst="rect">
            <a:avLst/>
          </a:prstGeom>
        </p:spPr>
      </p:pic>
      <p:sp>
        <p:nvSpPr>
          <p:cNvPr id="3" name="文本框 2">
            <a:extLst>
              <a:ext uri="{FF2B5EF4-FFF2-40B4-BE49-F238E27FC236}">
                <a16:creationId xmlns:a16="http://schemas.microsoft.com/office/drawing/2014/main" id="{8A4BA5F3-1239-4CD4-A1F9-2710E783D8F8}"/>
              </a:ext>
            </a:extLst>
          </p:cNvPr>
          <p:cNvSpPr txBox="1"/>
          <p:nvPr/>
        </p:nvSpPr>
        <p:spPr>
          <a:xfrm>
            <a:off x="977153" y="480915"/>
            <a:ext cx="6279283" cy="369332"/>
          </a:xfrm>
          <a:prstGeom prst="rect">
            <a:avLst/>
          </a:prstGeom>
          <a:noFill/>
        </p:spPr>
        <p:txBody>
          <a:bodyPr wrap="none" rtlCol="0">
            <a:spAutoFit/>
          </a:bodyPr>
          <a:lstStyle/>
          <a:p>
            <a:r>
              <a:rPr lang="zh-CN" altLang="en-US" dirty="0"/>
              <a:t>边的阈值设置为</a:t>
            </a:r>
            <a:r>
              <a:rPr lang="en-US" altLang="zh-CN" dirty="0"/>
              <a:t>0.8</a:t>
            </a:r>
            <a:r>
              <a:rPr lang="zh-CN" altLang="en-US" dirty="0"/>
              <a:t>，红线表示皮尔逊相关系数</a:t>
            </a:r>
            <a:r>
              <a:rPr lang="en-US" altLang="zh-CN" dirty="0"/>
              <a:t>0.9</a:t>
            </a:r>
            <a:r>
              <a:rPr lang="zh-CN" altLang="en-US" dirty="0"/>
              <a:t>以上的边</a:t>
            </a:r>
          </a:p>
        </p:txBody>
      </p:sp>
    </p:spTree>
    <p:extLst>
      <p:ext uri="{BB962C8B-B14F-4D97-AF65-F5344CB8AC3E}">
        <p14:creationId xmlns:p14="http://schemas.microsoft.com/office/powerpoint/2010/main" val="475616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EB75693-FEE8-4480-BD78-DD2321BE9236}"/>
              </a:ext>
            </a:extLst>
          </p:cNvPr>
          <p:cNvPicPr>
            <a:picLocks noChangeAspect="1"/>
          </p:cNvPicPr>
          <p:nvPr/>
        </p:nvPicPr>
        <p:blipFill>
          <a:blip r:embed="rId2"/>
          <a:stretch>
            <a:fillRect/>
          </a:stretch>
        </p:blipFill>
        <p:spPr>
          <a:xfrm>
            <a:off x="869777" y="1806107"/>
            <a:ext cx="10452445" cy="2688249"/>
          </a:xfrm>
          <a:prstGeom prst="rect">
            <a:avLst/>
          </a:prstGeom>
        </p:spPr>
      </p:pic>
      <p:sp>
        <p:nvSpPr>
          <p:cNvPr id="3" name="文本框 2">
            <a:extLst>
              <a:ext uri="{FF2B5EF4-FFF2-40B4-BE49-F238E27FC236}">
                <a16:creationId xmlns:a16="http://schemas.microsoft.com/office/drawing/2014/main" id="{E1FD501B-5580-4F91-90E1-B773403689BA}"/>
              </a:ext>
            </a:extLst>
          </p:cNvPr>
          <p:cNvSpPr txBox="1"/>
          <p:nvPr/>
        </p:nvSpPr>
        <p:spPr>
          <a:xfrm>
            <a:off x="1183341" y="645459"/>
            <a:ext cx="1810871" cy="369332"/>
          </a:xfrm>
          <a:prstGeom prst="rect">
            <a:avLst/>
          </a:prstGeom>
          <a:noFill/>
        </p:spPr>
        <p:txBody>
          <a:bodyPr wrap="square" rtlCol="0">
            <a:spAutoFit/>
          </a:bodyPr>
          <a:lstStyle/>
          <a:p>
            <a:r>
              <a:rPr lang="zh-CN" altLang="en-US" dirty="0"/>
              <a:t>网络的分析</a:t>
            </a:r>
          </a:p>
        </p:txBody>
      </p:sp>
    </p:spTree>
    <p:extLst>
      <p:ext uri="{BB962C8B-B14F-4D97-AF65-F5344CB8AC3E}">
        <p14:creationId xmlns:p14="http://schemas.microsoft.com/office/powerpoint/2010/main" val="1390163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69866C9-4284-45EA-85B1-1870FAD6D525}"/>
              </a:ext>
            </a:extLst>
          </p:cNvPr>
          <p:cNvPicPr>
            <a:picLocks noChangeAspect="1"/>
          </p:cNvPicPr>
          <p:nvPr/>
        </p:nvPicPr>
        <p:blipFill>
          <a:blip r:embed="rId2"/>
          <a:stretch>
            <a:fillRect/>
          </a:stretch>
        </p:blipFill>
        <p:spPr>
          <a:xfrm>
            <a:off x="0" y="475129"/>
            <a:ext cx="12195935" cy="6008696"/>
          </a:xfrm>
          <a:prstGeom prst="rect">
            <a:avLst/>
          </a:prstGeom>
        </p:spPr>
      </p:pic>
    </p:spTree>
    <p:extLst>
      <p:ext uri="{BB962C8B-B14F-4D97-AF65-F5344CB8AC3E}">
        <p14:creationId xmlns:p14="http://schemas.microsoft.com/office/powerpoint/2010/main" val="1430803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FCD675F-1E14-4A29-945E-DA34BD6607A0}"/>
              </a:ext>
            </a:extLst>
          </p:cNvPr>
          <p:cNvSpPr/>
          <p:nvPr/>
        </p:nvSpPr>
        <p:spPr>
          <a:xfrm>
            <a:off x="4939683" y="1074197"/>
            <a:ext cx="2312633" cy="523220"/>
          </a:xfrm>
          <a:prstGeom prst="rect">
            <a:avLst/>
          </a:prstGeom>
        </p:spPr>
        <p:txBody>
          <a:bodyPr wrap="square">
            <a:spAutoFit/>
          </a:bodyPr>
          <a:lstStyle/>
          <a:p>
            <a:r>
              <a:rPr lang="en-US" altLang="zh-CN" sz="2800" dirty="0"/>
              <a:t>3.</a:t>
            </a:r>
            <a:r>
              <a:rPr lang="zh-CN" altLang="en-US" sz="2800" dirty="0"/>
              <a:t>超图的方法</a:t>
            </a:r>
          </a:p>
        </p:txBody>
      </p:sp>
      <p:sp>
        <p:nvSpPr>
          <p:cNvPr id="4" name="矩形 3">
            <a:extLst>
              <a:ext uri="{FF2B5EF4-FFF2-40B4-BE49-F238E27FC236}">
                <a16:creationId xmlns:a16="http://schemas.microsoft.com/office/drawing/2014/main" id="{9EFE87AE-6EEA-4DDC-AE3A-1E73069C6BBE}"/>
              </a:ext>
            </a:extLst>
          </p:cNvPr>
          <p:cNvSpPr/>
          <p:nvPr/>
        </p:nvSpPr>
        <p:spPr>
          <a:xfrm>
            <a:off x="1852360" y="3013501"/>
            <a:ext cx="8487278" cy="830997"/>
          </a:xfrm>
          <a:prstGeom prst="rect">
            <a:avLst/>
          </a:prstGeom>
        </p:spPr>
        <p:txBody>
          <a:bodyPr wrap="square">
            <a:spAutoFit/>
          </a:bodyPr>
          <a:lstStyle/>
          <a:p>
            <a:r>
              <a:rPr lang="zh-CN" altLang="en-US" sz="2400" dirty="0"/>
              <a:t>传统的网络连接都是建立在只考虑两个脑区（</a:t>
            </a:r>
            <a:r>
              <a:rPr lang="en-US" altLang="zh-CN" sz="2400" dirty="0"/>
              <a:t>ROI</a:t>
            </a:r>
            <a:r>
              <a:rPr lang="zh-CN" altLang="en-US" sz="2400" dirty="0"/>
              <a:t>）之间的相关性上的，没有考虑多个脑区（</a:t>
            </a:r>
            <a:r>
              <a:rPr lang="en-US" altLang="zh-CN" sz="2400" dirty="0"/>
              <a:t>ROI</a:t>
            </a:r>
            <a:r>
              <a:rPr lang="zh-CN" altLang="en-US" sz="2400" dirty="0"/>
              <a:t>）联合起来的信息。</a:t>
            </a:r>
          </a:p>
        </p:txBody>
      </p:sp>
    </p:spTree>
    <p:extLst>
      <p:ext uri="{BB962C8B-B14F-4D97-AF65-F5344CB8AC3E}">
        <p14:creationId xmlns:p14="http://schemas.microsoft.com/office/powerpoint/2010/main" val="1798988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media.springernature.com/original/springer-static/image/art%3A10.1007%2Fs11682-018-9899-8/MediaObjects/11682_2018_9899_Fig4_HTML.png">
            <a:extLst>
              <a:ext uri="{FF2B5EF4-FFF2-40B4-BE49-F238E27FC236}">
                <a16:creationId xmlns:a16="http://schemas.microsoft.com/office/drawing/2014/main" id="{8BED4DCA-92C1-4727-B097-2356694F43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文本框 3">
            <a:extLst>
              <a:ext uri="{FF2B5EF4-FFF2-40B4-BE49-F238E27FC236}">
                <a16:creationId xmlns:a16="http://schemas.microsoft.com/office/drawing/2014/main" id="{B83773D8-F484-4E52-AE33-60D35F24BA5A}"/>
              </a:ext>
            </a:extLst>
          </p:cNvPr>
          <p:cNvSpPr txBox="1"/>
          <p:nvPr/>
        </p:nvSpPr>
        <p:spPr>
          <a:xfrm>
            <a:off x="1107583" y="850006"/>
            <a:ext cx="3185487" cy="461665"/>
          </a:xfrm>
          <a:prstGeom prst="rect">
            <a:avLst/>
          </a:prstGeom>
          <a:noFill/>
        </p:spPr>
        <p:txBody>
          <a:bodyPr wrap="none" rtlCol="0">
            <a:spAutoFit/>
          </a:bodyPr>
          <a:lstStyle/>
          <a:p>
            <a:r>
              <a:rPr lang="zh-CN" altLang="en-US" sz="2400" dirty="0"/>
              <a:t>传统图和超图的区别</a:t>
            </a:r>
            <a:r>
              <a:rPr lang="zh-CN" altLang="en-US" dirty="0"/>
              <a:t>：</a:t>
            </a:r>
          </a:p>
        </p:txBody>
      </p:sp>
      <p:pic>
        <p:nvPicPr>
          <p:cNvPr id="3" name="图片 2">
            <a:extLst>
              <a:ext uri="{FF2B5EF4-FFF2-40B4-BE49-F238E27FC236}">
                <a16:creationId xmlns:a16="http://schemas.microsoft.com/office/drawing/2014/main" id="{89C3AB63-FFF2-4D77-ACF5-B8AC7A03190E}"/>
              </a:ext>
            </a:extLst>
          </p:cNvPr>
          <p:cNvPicPr>
            <a:picLocks noChangeAspect="1"/>
          </p:cNvPicPr>
          <p:nvPr/>
        </p:nvPicPr>
        <p:blipFill>
          <a:blip r:embed="rId3"/>
          <a:stretch>
            <a:fillRect/>
          </a:stretch>
        </p:blipFill>
        <p:spPr>
          <a:xfrm>
            <a:off x="815192" y="1843265"/>
            <a:ext cx="4547505" cy="2866669"/>
          </a:xfrm>
          <a:prstGeom prst="rect">
            <a:avLst/>
          </a:prstGeom>
        </p:spPr>
      </p:pic>
      <p:pic>
        <p:nvPicPr>
          <p:cNvPr id="5" name="图片 4">
            <a:extLst>
              <a:ext uri="{FF2B5EF4-FFF2-40B4-BE49-F238E27FC236}">
                <a16:creationId xmlns:a16="http://schemas.microsoft.com/office/drawing/2014/main" id="{EA2930C6-9D3F-4B51-BD24-93640908E183}"/>
              </a:ext>
            </a:extLst>
          </p:cNvPr>
          <p:cNvPicPr>
            <a:picLocks noChangeAspect="1"/>
          </p:cNvPicPr>
          <p:nvPr/>
        </p:nvPicPr>
        <p:blipFill>
          <a:blip r:embed="rId4"/>
          <a:stretch>
            <a:fillRect/>
          </a:stretch>
        </p:blipFill>
        <p:spPr>
          <a:xfrm>
            <a:off x="6471433" y="1609725"/>
            <a:ext cx="4905375" cy="3638550"/>
          </a:xfrm>
          <a:prstGeom prst="rect">
            <a:avLst/>
          </a:prstGeom>
        </p:spPr>
      </p:pic>
    </p:spTree>
    <p:extLst>
      <p:ext uri="{BB962C8B-B14F-4D97-AF65-F5344CB8AC3E}">
        <p14:creationId xmlns:p14="http://schemas.microsoft.com/office/powerpoint/2010/main" val="1244278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440721E-C32E-4F19-ACF0-28C4E0FDB558}"/>
              </a:ext>
            </a:extLst>
          </p:cNvPr>
          <p:cNvPicPr>
            <a:picLocks noChangeAspect="1"/>
          </p:cNvPicPr>
          <p:nvPr/>
        </p:nvPicPr>
        <p:blipFill>
          <a:blip r:embed="rId3"/>
          <a:stretch>
            <a:fillRect/>
          </a:stretch>
        </p:blipFill>
        <p:spPr>
          <a:xfrm>
            <a:off x="862646" y="1189033"/>
            <a:ext cx="10466708" cy="4893187"/>
          </a:xfrm>
          <a:prstGeom prst="rect">
            <a:avLst/>
          </a:prstGeom>
        </p:spPr>
      </p:pic>
      <p:sp>
        <p:nvSpPr>
          <p:cNvPr id="2" name="文本框 1">
            <a:extLst>
              <a:ext uri="{FF2B5EF4-FFF2-40B4-BE49-F238E27FC236}">
                <a16:creationId xmlns:a16="http://schemas.microsoft.com/office/drawing/2014/main" id="{EF4464EE-BD71-4789-8A8B-9EFA2E5B8E2D}"/>
              </a:ext>
            </a:extLst>
          </p:cNvPr>
          <p:cNvSpPr txBox="1"/>
          <p:nvPr/>
        </p:nvSpPr>
        <p:spPr>
          <a:xfrm>
            <a:off x="862646" y="566670"/>
            <a:ext cx="1723549" cy="461665"/>
          </a:xfrm>
          <a:prstGeom prst="rect">
            <a:avLst/>
          </a:prstGeom>
          <a:noFill/>
        </p:spPr>
        <p:txBody>
          <a:bodyPr wrap="none" rtlCol="0">
            <a:spAutoFit/>
          </a:bodyPr>
          <a:lstStyle/>
          <a:p>
            <a:r>
              <a:rPr lang="zh-CN" altLang="en-US" sz="2400" dirty="0"/>
              <a:t>总体框架：</a:t>
            </a:r>
          </a:p>
        </p:txBody>
      </p:sp>
    </p:spTree>
    <p:extLst>
      <p:ext uri="{BB962C8B-B14F-4D97-AF65-F5344CB8AC3E}">
        <p14:creationId xmlns:p14="http://schemas.microsoft.com/office/powerpoint/2010/main" val="3821623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C903948-309F-48FA-B495-1E2B41136C8E}"/>
              </a:ext>
            </a:extLst>
          </p:cNvPr>
          <p:cNvSpPr txBox="1"/>
          <p:nvPr/>
        </p:nvSpPr>
        <p:spPr>
          <a:xfrm>
            <a:off x="1003907" y="554497"/>
            <a:ext cx="9026830" cy="3323987"/>
          </a:xfrm>
          <a:prstGeom prst="rect">
            <a:avLst/>
          </a:prstGeom>
          <a:noFill/>
        </p:spPr>
        <p:txBody>
          <a:bodyPr wrap="none" rtlCol="0">
            <a:spAutoFit/>
          </a:bodyPr>
          <a:lstStyle/>
          <a:p>
            <a:r>
              <a:rPr lang="zh-CN" altLang="en-US" sz="2400" dirty="0"/>
              <a:t>实验大致流程：</a:t>
            </a:r>
            <a:endParaRPr lang="en-US" altLang="zh-CN" sz="2400" dirty="0"/>
          </a:p>
          <a:p>
            <a:endParaRPr lang="en-US" altLang="zh-CN" sz="2400" dirty="0"/>
          </a:p>
          <a:p>
            <a:r>
              <a:rPr lang="zh-CN" altLang="en-US" dirty="0"/>
              <a:t>假设我们有</a:t>
            </a:r>
            <a:r>
              <a:rPr lang="en-US" altLang="zh-CN" dirty="0"/>
              <a:t>N</a:t>
            </a:r>
            <a:r>
              <a:rPr lang="zh-CN" altLang="en-US" dirty="0"/>
              <a:t>个个体，每个个体有</a:t>
            </a:r>
            <a:r>
              <a:rPr lang="en-US" altLang="zh-CN" dirty="0"/>
              <a:t>R</a:t>
            </a:r>
            <a:r>
              <a:rPr lang="zh-CN" altLang="en-US" dirty="0"/>
              <a:t>个解剖区域，也就是我们事先划分好的感兴趣的区域</a:t>
            </a:r>
            <a:endParaRPr lang="en-US" altLang="zh-CN" dirty="0"/>
          </a:p>
          <a:p>
            <a:r>
              <a:rPr lang="zh-CN" altLang="en-US" dirty="0"/>
              <a:t>用</a:t>
            </a:r>
            <a:r>
              <a:rPr lang="en-US" altLang="zh-CN" dirty="0"/>
              <a:t>+1</a:t>
            </a:r>
            <a:r>
              <a:rPr lang="zh-CN" altLang="en-US" dirty="0"/>
              <a:t>和</a:t>
            </a:r>
            <a:r>
              <a:rPr lang="en-US" altLang="zh-CN" dirty="0"/>
              <a:t>-1</a:t>
            </a:r>
            <a:r>
              <a:rPr lang="zh-CN" altLang="en-US" dirty="0"/>
              <a:t>表示正常人和患者。得到一组标签向量</a:t>
            </a:r>
            <a:endParaRPr lang="en-US" altLang="zh-CN" dirty="0"/>
          </a:p>
          <a:p>
            <a:endParaRPr lang="en-US" altLang="zh-CN" dirty="0"/>
          </a:p>
          <a:p>
            <a:r>
              <a:rPr lang="zh-CN" altLang="en-US" dirty="0"/>
              <a:t>所有子网络的可能性</a:t>
            </a:r>
            <a:endParaRPr lang="en-US" altLang="zh-CN" dirty="0"/>
          </a:p>
          <a:p>
            <a:endParaRPr lang="en-US" altLang="zh-CN" dirty="0"/>
          </a:p>
          <a:p>
            <a:r>
              <a:rPr lang="zh-CN" altLang="en-US" dirty="0"/>
              <a:t>然后每一组子网络可以构成功能连接流：</a:t>
            </a:r>
            <a:endParaRPr lang="en-US" altLang="zh-CN" dirty="0"/>
          </a:p>
          <a:p>
            <a:endParaRPr lang="en-US" altLang="zh-CN" dirty="0"/>
          </a:p>
          <a:p>
            <a:r>
              <a:rPr lang="en-US" altLang="zh-CN" dirty="0"/>
              <a:t>(</a:t>
            </a:r>
            <a:r>
              <a:rPr lang="zh-CN" altLang="en-US" dirty="0"/>
              <a:t>其中向量中的每个元素是来自受试者</a:t>
            </a:r>
            <a:r>
              <a:rPr lang="en-US" altLang="zh-CN" dirty="0" err="1"/>
              <a:t>Vn</a:t>
            </a:r>
            <a:r>
              <a:rPr lang="en-US" altLang="zh-CN" dirty="0"/>
              <a:t> </a:t>
            </a:r>
            <a:r>
              <a:rPr lang="zh-CN" altLang="en-US" dirty="0"/>
              <a:t>的 </a:t>
            </a:r>
            <a:r>
              <a:rPr lang="en-US" altLang="zh-CN" dirty="0" err="1"/>
              <a:t>rs</a:t>
            </a:r>
            <a:r>
              <a:rPr lang="en-US" altLang="zh-CN" dirty="0"/>
              <a:t>-fMRI </a:t>
            </a:r>
            <a:r>
              <a:rPr lang="zh-CN" altLang="en-US" dirty="0"/>
              <a:t>平均信号 在 子网络</a:t>
            </a:r>
            <a:r>
              <a:rPr lang="en-US" altLang="zh-CN" dirty="0"/>
              <a:t>C</a:t>
            </a:r>
            <a:r>
              <a:rPr lang="zh-CN" altLang="en-US" dirty="0"/>
              <a:t>中 </a:t>
            </a:r>
            <a:endParaRPr lang="en-US" altLang="zh-CN" dirty="0"/>
          </a:p>
          <a:p>
            <a:r>
              <a:rPr lang="zh-CN" altLang="en-US" dirty="0"/>
              <a:t>的任意两个脑区之间的皮尔逊相关系数</a:t>
            </a:r>
            <a:r>
              <a:rPr lang="en-US" altLang="zh-CN" dirty="0"/>
              <a:t>)</a:t>
            </a:r>
            <a:endParaRPr lang="zh-CN" altLang="en-US" dirty="0"/>
          </a:p>
        </p:txBody>
      </p:sp>
      <p:pic>
        <p:nvPicPr>
          <p:cNvPr id="7" name="图片 6">
            <a:extLst>
              <a:ext uri="{FF2B5EF4-FFF2-40B4-BE49-F238E27FC236}">
                <a16:creationId xmlns:a16="http://schemas.microsoft.com/office/drawing/2014/main" id="{D75D6022-57AE-4943-A8D8-D36599EB3B19}"/>
              </a:ext>
            </a:extLst>
          </p:cNvPr>
          <p:cNvPicPr>
            <a:picLocks noChangeAspect="1"/>
          </p:cNvPicPr>
          <p:nvPr/>
        </p:nvPicPr>
        <p:blipFill>
          <a:blip r:embed="rId3"/>
          <a:stretch>
            <a:fillRect/>
          </a:stretch>
        </p:blipFill>
        <p:spPr>
          <a:xfrm>
            <a:off x="6096000" y="1592994"/>
            <a:ext cx="1666593" cy="409575"/>
          </a:xfrm>
          <a:prstGeom prst="rect">
            <a:avLst/>
          </a:prstGeom>
        </p:spPr>
      </p:pic>
      <p:pic>
        <p:nvPicPr>
          <p:cNvPr id="8" name="图片 7">
            <a:extLst>
              <a:ext uri="{FF2B5EF4-FFF2-40B4-BE49-F238E27FC236}">
                <a16:creationId xmlns:a16="http://schemas.microsoft.com/office/drawing/2014/main" id="{F6FB14BE-74FB-4524-851D-DECBF201AF94}"/>
              </a:ext>
            </a:extLst>
          </p:cNvPr>
          <p:cNvPicPr>
            <a:picLocks noChangeAspect="1"/>
          </p:cNvPicPr>
          <p:nvPr/>
        </p:nvPicPr>
        <p:blipFill>
          <a:blip r:embed="rId4"/>
          <a:stretch>
            <a:fillRect/>
          </a:stretch>
        </p:blipFill>
        <p:spPr>
          <a:xfrm>
            <a:off x="3175607" y="2071109"/>
            <a:ext cx="1933575" cy="466725"/>
          </a:xfrm>
          <a:prstGeom prst="rect">
            <a:avLst/>
          </a:prstGeom>
        </p:spPr>
      </p:pic>
      <p:pic>
        <p:nvPicPr>
          <p:cNvPr id="9" name="图片 8">
            <a:extLst>
              <a:ext uri="{FF2B5EF4-FFF2-40B4-BE49-F238E27FC236}">
                <a16:creationId xmlns:a16="http://schemas.microsoft.com/office/drawing/2014/main" id="{F3C7C635-225C-4547-A654-63BC37C50668}"/>
              </a:ext>
            </a:extLst>
          </p:cNvPr>
          <p:cNvPicPr>
            <a:picLocks noChangeAspect="1"/>
          </p:cNvPicPr>
          <p:nvPr/>
        </p:nvPicPr>
        <p:blipFill>
          <a:blip r:embed="rId5"/>
          <a:stretch>
            <a:fillRect/>
          </a:stretch>
        </p:blipFill>
        <p:spPr>
          <a:xfrm>
            <a:off x="5517322" y="2123491"/>
            <a:ext cx="828675" cy="419100"/>
          </a:xfrm>
          <a:prstGeom prst="rect">
            <a:avLst/>
          </a:prstGeom>
        </p:spPr>
      </p:pic>
      <p:pic>
        <p:nvPicPr>
          <p:cNvPr id="10" name="图片 9">
            <a:extLst>
              <a:ext uri="{FF2B5EF4-FFF2-40B4-BE49-F238E27FC236}">
                <a16:creationId xmlns:a16="http://schemas.microsoft.com/office/drawing/2014/main" id="{CA47238E-DD69-426B-9725-DDF6A9301BA3}"/>
              </a:ext>
            </a:extLst>
          </p:cNvPr>
          <p:cNvPicPr>
            <a:picLocks noChangeAspect="1"/>
          </p:cNvPicPr>
          <p:nvPr/>
        </p:nvPicPr>
        <p:blipFill>
          <a:blip r:embed="rId6"/>
          <a:stretch>
            <a:fillRect/>
          </a:stretch>
        </p:blipFill>
        <p:spPr>
          <a:xfrm>
            <a:off x="5191567" y="2567421"/>
            <a:ext cx="2171700" cy="476250"/>
          </a:xfrm>
          <a:prstGeom prst="rect">
            <a:avLst/>
          </a:prstGeom>
        </p:spPr>
      </p:pic>
      <p:pic>
        <p:nvPicPr>
          <p:cNvPr id="11" name="图片 10">
            <a:extLst>
              <a:ext uri="{FF2B5EF4-FFF2-40B4-BE49-F238E27FC236}">
                <a16:creationId xmlns:a16="http://schemas.microsoft.com/office/drawing/2014/main" id="{4952C882-1B84-484C-9F55-9C96033A5751}"/>
              </a:ext>
            </a:extLst>
          </p:cNvPr>
          <p:cNvPicPr>
            <a:picLocks noChangeAspect="1"/>
          </p:cNvPicPr>
          <p:nvPr/>
        </p:nvPicPr>
        <p:blipFill rotWithShape="1">
          <a:blip r:embed="rId7"/>
          <a:srcRect r="415" b="10266"/>
          <a:stretch/>
        </p:blipFill>
        <p:spPr>
          <a:xfrm>
            <a:off x="2885947" y="3999406"/>
            <a:ext cx="4592092" cy="2304098"/>
          </a:xfrm>
          <a:prstGeom prst="rect">
            <a:avLst/>
          </a:prstGeom>
        </p:spPr>
      </p:pic>
    </p:spTree>
    <p:extLst>
      <p:ext uri="{BB962C8B-B14F-4D97-AF65-F5344CB8AC3E}">
        <p14:creationId xmlns:p14="http://schemas.microsoft.com/office/powerpoint/2010/main" val="12783148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3071B22-3745-4D0C-8E99-A957BF4067C8}"/>
              </a:ext>
            </a:extLst>
          </p:cNvPr>
          <p:cNvSpPr txBox="1"/>
          <p:nvPr/>
        </p:nvSpPr>
        <p:spPr>
          <a:xfrm>
            <a:off x="994849" y="1236724"/>
            <a:ext cx="1723549" cy="1015663"/>
          </a:xfrm>
          <a:prstGeom prst="rect">
            <a:avLst/>
          </a:prstGeom>
          <a:noFill/>
        </p:spPr>
        <p:txBody>
          <a:bodyPr wrap="none" rtlCol="0">
            <a:spAutoFit/>
          </a:bodyPr>
          <a:lstStyle/>
          <a:p>
            <a:r>
              <a:rPr lang="zh-CN" altLang="en-US" sz="2400" dirty="0"/>
              <a:t>构建超边：</a:t>
            </a:r>
            <a:endParaRPr lang="en-US" altLang="zh-CN" sz="2400" dirty="0"/>
          </a:p>
          <a:p>
            <a:endParaRPr lang="en-US" altLang="zh-CN" dirty="0"/>
          </a:p>
          <a:p>
            <a:endParaRPr lang="en-US" altLang="zh-CN" dirty="0"/>
          </a:p>
        </p:txBody>
      </p:sp>
      <p:pic>
        <p:nvPicPr>
          <p:cNvPr id="7" name="图片 6">
            <a:extLst>
              <a:ext uri="{FF2B5EF4-FFF2-40B4-BE49-F238E27FC236}">
                <a16:creationId xmlns:a16="http://schemas.microsoft.com/office/drawing/2014/main" id="{FB38BB95-EBCE-4C21-8FF8-C4D4309EBF6F}"/>
              </a:ext>
            </a:extLst>
          </p:cNvPr>
          <p:cNvPicPr>
            <a:picLocks noChangeAspect="1"/>
          </p:cNvPicPr>
          <p:nvPr/>
        </p:nvPicPr>
        <p:blipFill>
          <a:blip r:embed="rId3"/>
          <a:stretch>
            <a:fillRect/>
          </a:stretch>
        </p:blipFill>
        <p:spPr>
          <a:xfrm>
            <a:off x="3049022" y="1744555"/>
            <a:ext cx="5498676" cy="3022451"/>
          </a:xfrm>
          <a:prstGeom prst="rect">
            <a:avLst/>
          </a:prstGeom>
        </p:spPr>
      </p:pic>
      <p:sp>
        <p:nvSpPr>
          <p:cNvPr id="9" name="文本框 8">
            <a:extLst>
              <a:ext uri="{FF2B5EF4-FFF2-40B4-BE49-F238E27FC236}">
                <a16:creationId xmlns:a16="http://schemas.microsoft.com/office/drawing/2014/main" id="{273EC93A-5EFF-4DF4-A768-753020D31EF7}"/>
              </a:ext>
            </a:extLst>
          </p:cNvPr>
          <p:cNvSpPr txBox="1"/>
          <p:nvPr/>
        </p:nvSpPr>
        <p:spPr>
          <a:xfrm>
            <a:off x="3049272" y="5003771"/>
            <a:ext cx="5829300" cy="923330"/>
          </a:xfrm>
          <a:prstGeom prst="rect">
            <a:avLst/>
          </a:prstGeom>
          <a:noFill/>
        </p:spPr>
        <p:txBody>
          <a:bodyPr wrap="square" rtlCol="0">
            <a:spAutoFit/>
          </a:bodyPr>
          <a:lstStyle/>
          <a:p>
            <a:r>
              <a:rPr lang="zh-CN" altLang="en-US" dirty="0"/>
              <a:t>假设有</a:t>
            </a:r>
            <a:r>
              <a:rPr lang="en-US" altLang="zh-CN" dirty="0"/>
              <a:t>27</a:t>
            </a:r>
            <a:r>
              <a:rPr lang="zh-CN" altLang="en-US" dirty="0"/>
              <a:t>个受试者，前</a:t>
            </a:r>
            <a:r>
              <a:rPr lang="en-US" altLang="zh-CN" dirty="0"/>
              <a:t>27</a:t>
            </a:r>
            <a:r>
              <a:rPr lang="zh-CN" altLang="en-US" dirty="0"/>
              <a:t>列表示其中的一种子网络，</a:t>
            </a:r>
            <a:endParaRPr lang="en-US" altLang="zh-CN" dirty="0"/>
          </a:p>
          <a:p>
            <a:r>
              <a:rPr lang="zh-CN" altLang="zh-CN" dirty="0"/>
              <a:t>每一列表示以自己为中心</a:t>
            </a:r>
            <a:r>
              <a:rPr lang="zh-CN" altLang="en-US" dirty="0"/>
              <a:t>，并且找到最近的</a:t>
            </a:r>
            <a:r>
              <a:rPr lang="en-US" altLang="zh-CN" dirty="0"/>
              <a:t>5</a:t>
            </a:r>
            <a:r>
              <a:rPr lang="zh-CN" altLang="en-US" dirty="0"/>
              <a:t>个受试者所组成的</a:t>
            </a:r>
            <a:r>
              <a:rPr lang="zh-CN" altLang="zh-CN" dirty="0"/>
              <a:t>超边</a:t>
            </a:r>
            <a:endParaRPr lang="zh-CN" altLang="en-US" dirty="0"/>
          </a:p>
        </p:txBody>
      </p:sp>
      <p:pic>
        <p:nvPicPr>
          <p:cNvPr id="2" name="图片 1">
            <a:extLst>
              <a:ext uri="{FF2B5EF4-FFF2-40B4-BE49-F238E27FC236}">
                <a16:creationId xmlns:a16="http://schemas.microsoft.com/office/drawing/2014/main" id="{50CACC65-689D-4420-88C6-8C2FAEE7E2EF}"/>
              </a:ext>
            </a:extLst>
          </p:cNvPr>
          <p:cNvPicPr>
            <a:picLocks noChangeAspect="1"/>
          </p:cNvPicPr>
          <p:nvPr/>
        </p:nvPicPr>
        <p:blipFill>
          <a:blip r:embed="rId4"/>
          <a:stretch>
            <a:fillRect/>
          </a:stretch>
        </p:blipFill>
        <p:spPr>
          <a:xfrm>
            <a:off x="9481942" y="2079442"/>
            <a:ext cx="2171700" cy="2352675"/>
          </a:xfrm>
          <a:prstGeom prst="rect">
            <a:avLst/>
          </a:prstGeom>
        </p:spPr>
      </p:pic>
    </p:spTree>
    <p:extLst>
      <p:ext uri="{BB962C8B-B14F-4D97-AF65-F5344CB8AC3E}">
        <p14:creationId xmlns:p14="http://schemas.microsoft.com/office/powerpoint/2010/main" val="3409487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8933C0D-174A-4A38-AD1D-5B91C6EFFD5C}"/>
              </a:ext>
            </a:extLst>
          </p:cNvPr>
          <p:cNvSpPr txBox="1"/>
          <p:nvPr/>
        </p:nvSpPr>
        <p:spPr>
          <a:xfrm>
            <a:off x="4108538" y="1856413"/>
            <a:ext cx="6035566" cy="3145173"/>
          </a:xfrm>
          <a:prstGeom prst="rect">
            <a:avLst/>
          </a:prstGeom>
          <a:noFill/>
        </p:spPr>
        <p:txBody>
          <a:bodyPr wrap="square" rtlCol="0">
            <a:spAutoFit/>
          </a:bodyPr>
          <a:lstStyle/>
          <a:p>
            <a:r>
              <a:rPr lang="en-US" altLang="zh-CN" sz="2800" dirty="0"/>
              <a:t>1.</a:t>
            </a:r>
            <a:r>
              <a:rPr lang="zh-CN" altLang="en-US" sz="2800" dirty="0"/>
              <a:t>数据的基本介绍</a:t>
            </a:r>
            <a:r>
              <a:rPr lang="en-US" altLang="zh-CN" sz="2800" dirty="0"/>
              <a:t>(fMRI)</a:t>
            </a:r>
          </a:p>
          <a:p>
            <a:endParaRPr lang="en-US" altLang="zh-CN" sz="2800" dirty="0"/>
          </a:p>
          <a:p>
            <a:r>
              <a:rPr lang="en-US" altLang="zh-CN" sz="2800" dirty="0"/>
              <a:t>2.</a:t>
            </a:r>
            <a:r>
              <a:rPr lang="zh-CN" altLang="en-US" sz="2800" dirty="0"/>
              <a:t>脑网络的构建</a:t>
            </a:r>
            <a:endParaRPr lang="en-US" altLang="zh-CN" sz="2800" dirty="0"/>
          </a:p>
          <a:p>
            <a:endParaRPr lang="en-US" altLang="zh-CN" sz="2800" dirty="0"/>
          </a:p>
          <a:p>
            <a:r>
              <a:rPr lang="en-US" altLang="zh-CN" sz="2800" dirty="0"/>
              <a:t>3.</a:t>
            </a:r>
            <a:r>
              <a:rPr lang="zh-CN" altLang="en-US" sz="2800" dirty="0"/>
              <a:t>超图的方法</a:t>
            </a:r>
            <a:endParaRPr lang="en-US" altLang="zh-CN" sz="2800" dirty="0"/>
          </a:p>
          <a:p>
            <a:endParaRPr lang="en-US" altLang="zh-CN" sz="2800" dirty="0"/>
          </a:p>
          <a:p>
            <a:r>
              <a:rPr lang="en-US" altLang="zh-CN" sz="2800" dirty="0"/>
              <a:t>4.</a:t>
            </a:r>
            <a:r>
              <a:rPr lang="zh-CN" altLang="en-US" sz="2800" dirty="0"/>
              <a:t>实验大致流程和结果</a:t>
            </a:r>
            <a:endParaRPr lang="en-US" altLang="zh-CN" sz="2800" dirty="0"/>
          </a:p>
        </p:txBody>
      </p:sp>
    </p:spTree>
    <p:extLst>
      <p:ext uri="{BB962C8B-B14F-4D97-AF65-F5344CB8AC3E}">
        <p14:creationId xmlns:p14="http://schemas.microsoft.com/office/powerpoint/2010/main" val="4125053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B996049-320A-49A1-B7B2-DFB6B67BC243}"/>
              </a:ext>
            </a:extLst>
          </p:cNvPr>
          <p:cNvPicPr>
            <a:picLocks noChangeAspect="1"/>
          </p:cNvPicPr>
          <p:nvPr/>
        </p:nvPicPr>
        <p:blipFill>
          <a:blip r:embed="rId3"/>
          <a:stretch>
            <a:fillRect/>
          </a:stretch>
        </p:blipFill>
        <p:spPr>
          <a:xfrm>
            <a:off x="2858839" y="931901"/>
            <a:ext cx="5640474" cy="925466"/>
          </a:xfrm>
          <a:prstGeom prst="rect">
            <a:avLst/>
          </a:prstGeom>
        </p:spPr>
      </p:pic>
      <p:pic>
        <p:nvPicPr>
          <p:cNvPr id="5" name="图片 4">
            <a:extLst>
              <a:ext uri="{FF2B5EF4-FFF2-40B4-BE49-F238E27FC236}">
                <a16:creationId xmlns:a16="http://schemas.microsoft.com/office/drawing/2014/main" id="{D3813011-89E5-47F4-B0D2-CF827924FB81}"/>
              </a:ext>
            </a:extLst>
          </p:cNvPr>
          <p:cNvPicPr>
            <a:picLocks noChangeAspect="1"/>
          </p:cNvPicPr>
          <p:nvPr/>
        </p:nvPicPr>
        <p:blipFill>
          <a:blip r:embed="rId4"/>
          <a:stretch>
            <a:fillRect/>
          </a:stretch>
        </p:blipFill>
        <p:spPr>
          <a:xfrm>
            <a:off x="1767441" y="1906673"/>
            <a:ext cx="7862112" cy="3529306"/>
          </a:xfrm>
          <a:prstGeom prst="rect">
            <a:avLst/>
          </a:prstGeom>
        </p:spPr>
      </p:pic>
      <p:pic>
        <p:nvPicPr>
          <p:cNvPr id="8" name="图片 7">
            <a:extLst>
              <a:ext uri="{FF2B5EF4-FFF2-40B4-BE49-F238E27FC236}">
                <a16:creationId xmlns:a16="http://schemas.microsoft.com/office/drawing/2014/main" id="{CF3FDC07-7AB5-4163-9C3C-9CEAFCE58D3A}"/>
              </a:ext>
            </a:extLst>
          </p:cNvPr>
          <p:cNvPicPr>
            <a:picLocks noChangeAspect="1"/>
          </p:cNvPicPr>
          <p:nvPr/>
        </p:nvPicPr>
        <p:blipFill>
          <a:blip r:embed="rId5"/>
          <a:stretch>
            <a:fillRect/>
          </a:stretch>
        </p:blipFill>
        <p:spPr>
          <a:xfrm>
            <a:off x="1896216" y="1769609"/>
            <a:ext cx="7565720" cy="3803434"/>
          </a:xfrm>
          <a:prstGeom prst="rect">
            <a:avLst/>
          </a:prstGeom>
        </p:spPr>
      </p:pic>
    </p:spTree>
    <p:extLst>
      <p:ext uri="{BB962C8B-B14F-4D97-AF65-F5344CB8AC3E}">
        <p14:creationId xmlns:p14="http://schemas.microsoft.com/office/powerpoint/2010/main" val="3178789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FA60E21-FDF0-4991-A9E8-E9F5EED1CB9F}"/>
              </a:ext>
            </a:extLst>
          </p:cNvPr>
          <p:cNvPicPr>
            <a:picLocks noChangeAspect="1"/>
          </p:cNvPicPr>
          <p:nvPr/>
        </p:nvPicPr>
        <p:blipFill>
          <a:blip r:embed="rId3"/>
          <a:stretch>
            <a:fillRect/>
          </a:stretch>
        </p:blipFill>
        <p:spPr>
          <a:xfrm>
            <a:off x="681958" y="1124748"/>
            <a:ext cx="10647038" cy="4688223"/>
          </a:xfrm>
          <a:prstGeom prst="rect">
            <a:avLst/>
          </a:prstGeom>
        </p:spPr>
      </p:pic>
    </p:spTree>
    <p:extLst>
      <p:ext uri="{BB962C8B-B14F-4D97-AF65-F5344CB8AC3E}">
        <p14:creationId xmlns:p14="http://schemas.microsoft.com/office/powerpoint/2010/main" val="1104889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6DCE339-6B2C-4CC3-888D-123C3A287759}"/>
              </a:ext>
            </a:extLst>
          </p:cNvPr>
          <p:cNvPicPr>
            <a:picLocks noChangeAspect="1"/>
          </p:cNvPicPr>
          <p:nvPr/>
        </p:nvPicPr>
        <p:blipFill>
          <a:blip r:embed="rId2"/>
          <a:stretch>
            <a:fillRect/>
          </a:stretch>
        </p:blipFill>
        <p:spPr>
          <a:xfrm>
            <a:off x="1129394" y="604405"/>
            <a:ext cx="3292524" cy="2694571"/>
          </a:xfrm>
          <a:prstGeom prst="rect">
            <a:avLst/>
          </a:prstGeom>
        </p:spPr>
      </p:pic>
      <p:cxnSp>
        <p:nvCxnSpPr>
          <p:cNvPr id="10" name="Straight Connector 9">
            <a:extLst>
              <a:ext uri="{FF2B5EF4-FFF2-40B4-BE49-F238E27FC236}">
                <a16:creationId xmlns:a16="http://schemas.microsoft.com/office/drawing/2014/main" id="{1C6AAE25-BD23-41B5-AAE4-1DA5898C2A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573887"/>
            <a:ext cx="0" cy="3710227"/>
          </a:xfrm>
          <a:prstGeom prst="line">
            <a:avLst/>
          </a:prstGeom>
          <a:ln w="19050">
            <a:solidFill>
              <a:srgbClr val="E30D0D"/>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719FEE70-A9C7-471A-988F-3A264DC5508E}"/>
              </a:ext>
            </a:extLst>
          </p:cNvPr>
          <p:cNvPicPr>
            <a:picLocks noChangeAspect="1"/>
          </p:cNvPicPr>
          <p:nvPr/>
        </p:nvPicPr>
        <p:blipFill rotWithShape="1">
          <a:blip r:embed="rId3"/>
          <a:srcRect r="-83" b="2311"/>
          <a:stretch/>
        </p:blipFill>
        <p:spPr>
          <a:xfrm>
            <a:off x="4886675" y="2498240"/>
            <a:ext cx="6189703" cy="1812503"/>
          </a:xfrm>
          <a:prstGeom prst="rect">
            <a:avLst/>
          </a:prstGeom>
        </p:spPr>
      </p:pic>
      <p:pic>
        <p:nvPicPr>
          <p:cNvPr id="6" name="图片 5">
            <a:extLst>
              <a:ext uri="{FF2B5EF4-FFF2-40B4-BE49-F238E27FC236}">
                <a16:creationId xmlns:a16="http://schemas.microsoft.com/office/drawing/2014/main" id="{57C99F96-8F1E-4462-913F-74F3AD22F8D3}"/>
              </a:ext>
            </a:extLst>
          </p:cNvPr>
          <p:cNvPicPr>
            <a:picLocks noChangeAspect="1"/>
          </p:cNvPicPr>
          <p:nvPr/>
        </p:nvPicPr>
        <p:blipFill>
          <a:blip r:embed="rId4"/>
          <a:stretch>
            <a:fillRect/>
          </a:stretch>
        </p:blipFill>
        <p:spPr>
          <a:xfrm>
            <a:off x="1294241" y="3559024"/>
            <a:ext cx="3141883" cy="2562734"/>
          </a:xfrm>
          <a:prstGeom prst="rect">
            <a:avLst/>
          </a:prstGeom>
        </p:spPr>
      </p:pic>
    </p:spTree>
    <p:extLst>
      <p:ext uri="{BB962C8B-B14F-4D97-AF65-F5344CB8AC3E}">
        <p14:creationId xmlns:p14="http://schemas.microsoft.com/office/powerpoint/2010/main" val="351281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descr="图片包含 物体, 室内&#10;&#10;描述已自动生成">
            <a:extLst>
              <a:ext uri="{FF2B5EF4-FFF2-40B4-BE49-F238E27FC236}">
                <a16:creationId xmlns:a16="http://schemas.microsoft.com/office/drawing/2014/main" id="{260A04F6-8222-49F5-9C3E-B99A7B781CB9}"/>
              </a:ext>
            </a:extLst>
          </p:cNvPr>
          <p:cNvPicPr>
            <a:picLocks noChangeAspect="1"/>
          </p:cNvPicPr>
          <p:nvPr/>
        </p:nvPicPr>
        <p:blipFill>
          <a:blip r:embed="rId3"/>
          <a:stretch>
            <a:fillRect/>
          </a:stretch>
        </p:blipFill>
        <p:spPr>
          <a:xfrm>
            <a:off x="858416" y="3959560"/>
            <a:ext cx="4970147" cy="1374099"/>
          </a:xfrm>
          <a:prstGeom prst="rect">
            <a:avLst/>
          </a:prstGeom>
        </p:spPr>
      </p:pic>
      <p:pic>
        <p:nvPicPr>
          <p:cNvPr id="8" name="图片 7" descr="图片包含 屏幕截图&#10;&#10;描述已自动生成">
            <a:extLst>
              <a:ext uri="{FF2B5EF4-FFF2-40B4-BE49-F238E27FC236}">
                <a16:creationId xmlns:a16="http://schemas.microsoft.com/office/drawing/2014/main" id="{5D983353-8B00-4EA9-91B4-F5D28CFCBC1A}"/>
              </a:ext>
            </a:extLst>
          </p:cNvPr>
          <p:cNvPicPr>
            <a:picLocks noChangeAspect="1"/>
          </p:cNvPicPr>
          <p:nvPr/>
        </p:nvPicPr>
        <p:blipFill>
          <a:blip r:embed="rId4"/>
          <a:stretch>
            <a:fillRect/>
          </a:stretch>
        </p:blipFill>
        <p:spPr>
          <a:xfrm>
            <a:off x="858416" y="1319095"/>
            <a:ext cx="4543927" cy="1903879"/>
          </a:xfrm>
          <a:prstGeom prst="rect">
            <a:avLst/>
          </a:prstGeom>
        </p:spPr>
      </p:pic>
      <p:pic>
        <p:nvPicPr>
          <p:cNvPr id="7" name="图片 6" descr="图片包含 屏幕截图&#10;&#10;描述已自动生成">
            <a:extLst>
              <a:ext uri="{FF2B5EF4-FFF2-40B4-BE49-F238E27FC236}">
                <a16:creationId xmlns:a16="http://schemas.microsoft.com/office/drawing/2014/main" id="{349AE124-F287-4C47-97C8-49E50D82EC2B}"/>
              </a:ext>
            </a:extLst>
          </p:cNvPr>
          <p:cNvPicPr>
            <a:picLocks noChangeAspect="1"/>
          </p:cNvPicPr>
          <p:nvPr/>
        </p:nvPicPr>
        <p:blipFill>
          <a:blip r:embed="rId5"/>
          <a:stretch>
            <a:fillRect/>
          </a:stretch>
        </p:blipFill>
        <p:spPr>
          <a:xfrm>
            <a:off x="6363439" y="3563472"/>
            <a:ext cx="4398524" cy="2166273"/>
          </a:xfrm>
          <a:prstGeom prst="rect">
            <a:avLst/>
          </a:prstGeom>
        </p:spPr>
      </p:pic>
      <p:pic>
        <p:nvPicPr>
          <p:cNvPr id="5" name="图片 4" descr="图片包含 屏幕截图&#10;&#10;描述已自动生成">
            <a:extLst>
              <a:ext uri="{FF2B5EF4-FFF2-40B4-BE49-F238E27FC236}">
                <a16:creationId xmlns:a16="http://schemas.microsoft.com/office/drawing/2014/main" id="{EADDBBBE-1409-42C1-8C6E-082033AD49AC}"/>
              </a:ext>
            </a:extLst>
          </p:cNvPr>
          <p:cNvPicPr>
            <a:picLocks noChangeAspect="1"/>
          </p:cNvPicPr>
          <p:nvPr/>
        </p:nvPicPr>
        <p:blipFill>
          <a:blip r:embed="rId6"/>
          <a:stretch>
            <a:fillRect/>
          </a:stretch>
        </p:blipFill>
        <p:spPr>
          <a:xfrm>
            <a:off x="6249969" y="851428"/>
            <a:ext cx="4443637" cy="2166272"/>
          </a:xfrm>
          <a:prstGeom prst="rect">
            <a:avLst/>
          </a:prstGeom>
        </p:spPr>
      </p:pic>
      <p:sp>
        <p:nvSpPr>
          <p:cNvPr id="9" name="文本框 8">
            <a:extLst>
              <a:ext uri="{FF2B5EF4-FFF2-40B4-BE49-F238E27FC236}">
                <a16:creationId xmlns:a16="http://schemas.microsoft.com/office/drawing/2014/main" id="{9AEC7C9E-BF08-4C48-8416-70A20B3CF060}"/>
              </a:ext>
            </a:extLst>
          </p:cNvPr>
          <p:cNvSpPr txBox="1"/>
          <p:nvPr/>
        </p:nvSpPr>
        <p:spPr>
          <a:xfrm>
            <a:off x="7763674" y="3109861"/>
            <a:ext cx="1598053" cy="338554"/>
          </a:xfrm>
          <a:prstGeom prst="rect">
            <a:avLst/>
          </a:prstGeom>
          <a:noFill/>
        </p:spPr>
        <p:txBody>
          <a:bodyPr wrap="square" rtlCol="0">
            <a:spAutoFit/>
          </a:bodyPr>
          <a:lstStyle/>
          <a:p>
            <a:r>
              <a:rPr lang="zh-CN" altLang="en-US" sz="1600" dirty="0"/>
              <a:t>阳性预测率</a:t>
            </a:r>
          </a:p>
        </p:txBody>
      </p:sp>
      <p:sp>
        <p:nvSpPr>
          <p:cNvPr id="10" name="文本框 9">
            <a:extLst>
              <a:ext uri="{FF2B5EF4-FFF2-40B4-BE49-F238E27FC236}">
                <a16:creationId xmlns:a16="http://schemas.microsoft.com/office/drawing/2014/main" id="{DFF8EE17-2229-4E9D-B542-F8BE30BF5AC6}"/>
              </a:ext>
            </a:extLst>
          </p:cNvPr>
          <p:cNvSpPr txBox="1"/>
          <p:nvPr/>
        </p:nvSpPr>
        <p:spPr>
          <a:xfrm>
            <a:off x="7779931" y="5883539"/>
            <a:ext cx="1210588" cy="338554"/>
          </a:xfrm>
          <a:prstGeom prst="rect">
            <a:avLst/>
          </a:prstGeom>
          <a:noFill/>
        </p:spPr>
        <p:txBody>
          <a:bodyPr wrap="none" rtlCol="0">
            <a:spAutoFit/>
          </a:bodyPr>
          <a:lstStyle/>
          <a:p>
            <a:r>
              <a:rPr lang="zh-CN" altLang="en-US" sz="1600" dirty="0"/>
              <a:t>阴性预测率</a:t>
            </a:r>
          </a:p>
        </p:txBody>
      </p:sp>
    </p:spTree>
    <p:extLst>
      <p:ext uri="{BB962C8B-B14F-4D97-AF65-F5344CB8AC3E}">
        <p14:creationId xmlns:p14="http://schemas.microsoft.com/office/powerpoint/2010/main" val="1315111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2D961A9-AB9B-4778-9B34-209D08429E36}"/>
              </a:ext>
            </a:extLst>
          </p:cNvPr>
          <p:cNvPicPr>
            <a:picLocks noChangeAspect="1"/>
          </p:cNvPicPr>
          <p:nvPr/>
        </p:nvPicPr>
        <p:blipFill>
          <a:blip r:embed="rId2"/>
          <a:stretch>
            <a:fillRect/>
          </a:stretch>
        </p:blipFill>
        <p:spPr>
          <a:xfrm>
            <a:off x="4620571" y="1953571"/>
            <a:ext cx="2950858" cy="2950858"/>
          </a:xfrm>
          <a:prstGeom prst="rect">
            <a:avLst/>
          </a:prstGeom>
        </p:spPr>
      </p:pic>
    </p:spTree>
    <p:extLst>
      <p:ext uri="{BB962C8B-B14F-4D97-AF65-F5344CB8AC3E}">
        <p14:creationId xmlns:p14="http://schemas.microsoft.com/office/powerpoint/2010/main" val="3557835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43B09E0-075B-4434-9717-7CCC2850DFD6}"/>
              </a:ext>
            </a:extLst>
          </p:cNvPr>
          <p:cNvSpPr txBox="1"/>
          <p:nvPr/>
        </p:nvSpPr>
        <p:spPr>
          <a:xfrm>
            <a:off x="588481" y="493223"/>
            <a:ext cx="3271233" cy="954107"/>
          </a:xfrm>
          <a:prstGeom prst="rect">
            <a:avLst/>
          </a:prstGeom>
          <a:noFill/>
        </p:spPr>
        <p:txBody>
          <a:bodyPr wrap="square" rtlCol="0">
            <a:spAutoFit/>
          </a:bodyPr>
          <a:lstStyle/>
          <a:p>
            <a:r>
              <a:rPr lang="en-US" altLang="zh-CN" sz="2800" dirty="0"/>
              <a:t>1.</a:t>
            </a:r>
            <a:r>
              <a:rPr lang="zh-CN" altLang="en-US" sz="2800" dirty="0"/>
              <a:t>什么是</a:t>
            </a:r>
            <a:r>
              <a:rPr lang="en-US" altLang="zh-CN" sz="2800" dirty="0"/>
              <a:t>MRI</a:t>
            </a:r>
            <a:r>
              <a:rPr lang="zh-CN" altLang="en-US" sz="2800" dirty="0"/>
              <a:t>，</a:t>
            </a:r>
            <a:r>
              <a:rPr lang="en-US" altLang="zh-CN" sz="2800" dirty="0"/>
              <a:t>fMRI</a:t>
            </a:r>
            <a:r>
              <a:rPr lang="zh-CN" altLang="en-US" sz="2800" dirty="0"/>
              <a:t>，</a:t>
            </a:r>
            <a:r>
              <a:rPr lang="en-US" altLang="zh-CN" sz="2800" dirty="0" err="1"/>
              <a:t>rs</a:t>
            </a:r>
            <a:r>
              <a:rPr lang="en-US" altLang="zh-CN" sz="2800" dirty="0"/>
              <a:t>-fMRI?</a:t>
            </a:r>
            <a:endParaRPr lang="zh-CN" altLang="en-US" sz="2800" dirty="0"/>
          </a:p>
        </p:txBody>
      </p:sp>
      <p:pic>
        <p:nvPicPr>
          <p:cNvPr id="5" name="图片 4">
            <a:extLst>
              <a:ext uri="{FF2B5EF4-FFF2-40B4-BE49-F238E27FC236}">
                <a16:creationId xmlns:a16="http://schemas.microsoft.com/office/drawing/2014/main" id="{4389F0A7-4D37-48CA-A4E9-06B30B7632D5}"/>
              </a:ext>
            </a:extLst>
          </p:cNvPr>
          <p:cNvPicPr>
            <a:picLocks noChangeAspect="1"/>
          </p:cNvPicPr>
          <p:nvPr/>
        </p:nvPicPr>
        <p:blipFill>
          <a:blip r:embed="rId3"/>
          <a:stretch>
            <a:fillRect/>
          </a:stretch>
        </p:blipFill>
        <p:spPr>
          <a:xfrm>
            <a:off x="2224098" y="1316553"/>
            <a:ext cx="5889246" cy="4224894"/>
          </a:xfrm>
          <a:prstGeom prst="rect">
            <a:avLst/>
          </a:prstGeom>
        </p:spPr>
      </p:pic>
      <p:sp>
        <p:nvSpPr>
          <p:cNvPr id="6" name="矩形 5">
            <a:extLst>
              <a:ext uri="{FF2B5EF4-FFF2-40B4-BE49-F238E27FC236}">
                <a16:creationId xmlns:a16="http://schemas.microsoft.com/office/drawing/2014/main" id="{B0E2592D-F9F1-42F1-A732-8476D6C22D97}"/>
              </a:ext>
            </a:extLst>
          </p:cNvPr>
          <p:cNvSpPr/>
          <p:nvPr/>
        </p:nvSpPr>
        <p:spPr>
          <a:xfrm>
            <a:off x="1913628" y="2645620"/>
            <a:ext cx="1350050" cy="369332"/>
          </a:xfrm>
          <a:prstGeom prst="rect">
            <a:avLst/>
          </a:prstGeom>
        </p:spPr>
        <p:txBody>
          <a:bodyPr wrap="none">
            <a:spAutoFit/>
          </a:bodyPr>
          <a:lstStyle/>
          <a:p>
            <a:r>
              <a:rPr lang="en-US" altLang="zh-CN" dirty="0"/>
              <a:t>T1</a:t>
            </a:r>
            <a:r>
              <a:rPr lang="zh-CN" altLang="en-US" dirty="0"/>
              <a:t>权重图像</a:t>
            </a:r>
          </a:p>
        </p:txBody>
      </p:sp>
      <p:sp>
        <p:nvSpPr>
          <p:cNvPr id="7" name="矩形 6">
            <a:extLst>
              <a:ext uri="{FF2B5EF4-FFF2-40B4-BE49-F238E27FC236}">
                <a16:creationId xmlns:a16="http://schemas.microsoft.com/office/drawing/2014/main" id="{DAB0DFF0-0BC4-48B1-9953-E999E5C0CD73}"/>
              </a:ext>
            </a:extLst>
          </p:cNvPr>
          <p:cNvSpPr/>
          <p:nvPr/>
        </p:nvSpPr>
        <p:spPr>
          <a:xfrm>
            <a:off x="1866340" y="4735677"/>
            <a:ext cx="1444626" cy="369332"/>
          </a:xfrm>
          <a:prstGeom prst="rect">
            <a:avLst/>
          </a:prstGeom>
        </p:spPr>
        <p:txBody>
          <a:bodyPr wrap="none">
            <a:spAutoFit/>
          </a:bodyPr>
          <a:lstStyle/>
          <a:p>
            <a:r>
              <a:rPr lang="en-US" altLang="zh-CN" dirty="0"/>
              <a:t>T2*</a:t>
            </a:r>
            <a:r>
              <a:rPr lang="zh-CN" altLang="en-US" dirty="0"/>
              <a:t>权重图像</a:t>
            </a:r>
          </a:p>
        </p:txBody>
      </p:sp>
      <p:pic>
        <p:nvPicPr>
          <p:cNvPr id="8" name="图片 7">
            <a:extLst>
              <a:ext uri="{FF2B5EF4-FFF2-40B4-BE49-F238E27FC236}">
                <a16:creationId xmlns:a16="http://schemas.microsoft.com/office/drawing/2014/main" id="{43F3D9D7-FADD-4F3C-BF06-F1BA0952694A}"/>
              </a:ext>
            </a:extLst>
          </p:cNvPr>
          <p:cNvPicPr>
            <a:picLocks noChangeAspect="1"/>
          </p:cNvPicPr>
          <p:nvPr/>
        </p:nvPicPr>
        <p:blipFill>
          <a:blip r:embed="rId4"/>
          <a:stretch>
            <a:fillRect/>
          </a:stretch>
        </p:blipFill>
        <p:spPr>
          <a:xfrm>
            <a:off x="3364755" y="1944495"/>
            <a:ext cx="5462489" cy="2969009"/>
          </a:xfrm>
          <a:prstGeom prst="rect">
            <a:avLst/>
          </a:prstGeom>
        </p:spPr>
      </p:pic>
      <p:sp>
        <p:nvSpPr>
          <p:cNvPr id="9" name="文本框 8">
            <a:extLst>
              <a:ext uri="{FF2B5EF4-FFF2-40B4-BE49-F238E27FC236}">
                <a16:creationId xmlns:a16="http://schemas.microsoft.com/office/drawing/2014/main" id="{BE69D296-E838-4561-9FE2-F839A444195D}"/>
              </a:ext>
            </a:extLst>
          </p:cNvPr>
          <p:cNvSpPr txBox="1"/>
          <p:nvPr/>
        </p:nvSpPr>
        <p:spPr>
          <a:xfrm>
            <a:off x="5168721" y="785611"/>
            <a:ext cx="1507144" cy="369332"/>
          </a:xfrm>
          <a:prstGeom prst="rect">
            <a:avLst/>
          </a:prstGeom>
          <a:noFill/>
        </p:spPr>
        <p:txBody>
          <a:bodyPr wrap="none" rtlCol="0">
            <a:spAutoFit/>
          </a:bodyPr>
          <a:lstStyle/>
          <a:p>
            <a:r>
              <a:rPr lang="en-US" altLang="zh-CN" dirty="0"/>
              <a:t>Resting-state</a:t>
            </a:r>
            <a:endParaRPr lang="zh-CN" altLang="en-US" dirty="0"/>
          </a:p>
        </p:txBody>
      </p:sp>
    </p:spTree>
    <p:extLst>
      <p:ext uri="{BB962C8B-B14F-4D97-AF65-F5344CB8AC3E}">
        <p14:creationId xmlns:p14="http://schemas.microsoft.com/office/powerpoint/2010/main" val="1582912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3377965-F11B-458A-A467-24AF73B630FC}"/>
              </a:ext>
            </a:extLst>
          </p:cNvPr>
          <p:cNvPicPr>
            <a:picLocks noChangeAspect="1"/>
          </p:cNvPicPr>
          <p:nvPr/>
        </p:nvPicPr>
        <p:blipFill>
          <a:blip r:embed="rId3"/>
          <a:stretch>
            <a:fillRect/>
          </a:stretch>
        </p:blipFill>
        <p:spPr>
          <a:xfrm>
            <a:off x="1153185" y="1918265"/>
            <a:ext cx="9885629" cy="3021470"/>
          </a:xfrm>
          <a:prstGeom prst="rect">
            <a:avLst/>
          </a:prstGeom>
        </p:spPr>
      </p:pic>
    </p:spTree>
    <p:extLst>
      <p:ext uri="{BB962C8B-B14F-4D97-AF65-F5344CB8AC3E}">
        <p14:creationId xmlns:p14="http://schemas.microsoft.com/office/powerpoint/2010/main" val="2212535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fMRI时间序列解释">
            <a:hlinkClick r:id="" action="ppaction://media"/>
            <a:extLst>
              <a:ext uri="{FF2B5EF4-FFF2-40B4-BE49-F238E27FC236}">
                <a16:creationId xmlns:a16="http://schemas.microsoft.com/office/drawing/2014/main" id="{081A2567-6425-47B9-BFAA-EC946A550595}"/>
              </a:ext>
            </a:extLst>
          </p:cNvPr>
          <p:cNvPicPr>
            <a:picLocks noChangeAspect="1"/>
          </p:cNvPicPr>
          <p:nvPr>
            <a:videoFile r:link="rId1"/>
            <p:extLst>
              <p:ext uri="{DAA4B4D4-6D71-4841-9C94-3DE7FCFB9230}">
                <p14:media xmlns:p14="http://schemas.microsoft.com/office/powerpoint/2010/main" r:embed="rId2">
                  <p14:trim st="9000" end="1416"/>
                </p14:media>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1977299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8933C0D-174A-4A38-AD1D-5B91C6EFFD5C}"/>
              </a:ext>
            </a:extLst>
          </p:cNvPr>
          <p:cNvSpPr txBox="1"/>
          <p:nvPr/>
        </p:nvSpPr>
        <p:spPr>
          <a:xfrm>
            <a:off x="4802579" y="1176646"/>
            <a:ext cx="2586842" cy="523220"/>
          </a:xfrm>
          <a:prstGeom prst="rect">
            <a:avLst/>
          </a:prstGeom>
          <a:noFill/>
        </p:spPr>
        <p:txBody>
          <a:bodyPr wrap="square" rtlCol="0">
            <a:spAutoFit/>
          </a:bodyPr>
          <a:lstStyle/>
          <a:p>
            <a:r>
              <a:rPr lang="en-US" altLang="zh-CN" sz="2800" dirty="0"/>
              <a:t>2.</a:t>
            </a:r>
            <a:r>
              <a:rPr lang="zh-CN" altLang="en-US" sz="2800" dirty="0"/>
              <a:t>脑网络的构建</a:t>
            </a:r>
            <a:endParaRPr lang="en-US" altLang="zh-CN" sz="2800" dirty="0"/>
          </a:p>
        </p:txBody>
      </p:sp>
      <p:pic>
        <p:nvPicPr>
          <p:cNvPr id="3" name="图片 2">
            <a:extLst>
              <a:ext uri="{FF2B5EF4-FFF2-40B4-BE49-F238E27FC236}">
                <a16:creationId xmlns:a16="http://schemas.microsoft.com/office/drawing/2014/main" id="{E9EEC9F6-6DD7-4F2E-8B75-4ADB3E2393BE}"/>
              </a:ext>
            </a:extLst>
          </p:cNvPr>
          <p:cNvPicPr>
            <a:picLocks noChangeAspect="1"/>
          </p:cNvPicPr>
          <p:nvPr/>
        </p:nvPicPr>
        <p:blipFill>
          <a:blip r:embed="rId3"/>
          <a:stretch>
            <a:fillRect/>
          </a:stretch>
        </p:blipFill>
        <p:spPr>
          <a:xfrm>
            <a:off x="2904578" y="2043792"/>
            <a:ext cx="6732681" cy="3170464"/>
          </a:xfrm>
          <a:prstGeom prst="rect">
            <a:avLst/>
          </a:prstGeom>
        </p:spPr>
      </p:pic>
      <p:pic>
        <p:nvPicPr>
          <p:cNvPr id="4" name="图片 3">
            <a:extLst>
              <a:ext uri="{FF2B5EF4-FFF2-40B4-BE49-F238E27FC236}">
                <a16:creationId xmlns:a16="http://schemas.microsoft.com/office/drawing/2014/main" id="{30716112-C2D9-46CA-83B0-406E8B4A1BA8}"/>
              </a:ext>
            </a:extLst>
          </p:cNvPr>
          <p:cNvPicPr>
            <a:picLocks noChangeAspect="1"/>
          </p:cNvPicPr>
          <p:nvPr/>
        </p:nvPicPr>
        <p:blipFill>
          <a:blip r:embed="rId4"/>
          <a:stretch>
            <a:fillRect/>
          </a:stretch>
        </p:blipFill>
        <p:spPr>
          <a:xfrm>
            <a:off x="3751555" y="2043792"/>
            <a:ext cx="5038725" cy="3409950"/>
          </a:xfrm>
          <a:prstGeom prst="rect">
            <a:avLst/>
          </a:prstGeom>
        </p:spPr>
      </p:pic>
    </p:spTree>
    <p:extLst>
      <p:ext uri="{BB962C8B-B14F-4D97-AF65-F5344CB8AC3E}">
        <p14:creationId xmlns:p14="http://schemas.microsoft.com/office/powerpoint/2010/main" val="4004287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83F625D-C230-4FFB-A7C9-4C80D8DEA481}"/>
              </a:ext>
            </a:extLst>
          </p:cNvPr>
          <p:cNvPicPr>
            <a:picLocks noChangeAspect="1"/>
          </p:cNvPicPr>
          <p:nvPr/>
        </p:nvPicPr>
        <p:blipFill>
          <a:blip r:embed="rId3"/>
          <a:stretch>
            <a:fillRect/>
          </a:stretch>
        </p:blipFill>
        <p:spPr>
          <a:xfrm>
            <a:off x="2158772" y="1143679"/>
            <a:ext cx="6829425" cy="847725"/>
          </a:xfrm>
          <a:prstGeom prst="rect">
            <a:avLst/>
          </a:prstGeom>
        </p:spPr>
      </p:pic>
      <p:sp>
        <p:nvSpPr>
          <p:cNvPr id="7" name="矩形 6">
            <a:extLst>
              <a:ext uri="{FF2B5EF4-FFF2-40B4-BE49-F238E27FC236}">
                <a16:creationId xmlns:a16="http://schemas.microsoft.com/office/drawing/2014/main" id="{8BB273FB-0A16-40A2-BCD9-10507E77A19B}"/>
              </a:ext>
            </a:extLst>
          </p:cNvPr>
          <p:cNvSpPr/>
          <p:nvPr/>
        </p:nvSpPr>
        <p:spPr>
          <a:xfrm>
            <a:off x="2158772" y="2982394"/>
            <a:ext cx="2808830" cy="369332"/>
          </a:xfrm>
          <a:prstGeom prst="rect">
            <a:avLst/>
          </a:prstGeom>
        </p:spPr>
        <p:txBody>
          <a:bodyPr wrap="square">
            <a:spAutoFit/>
          </a:bodyPr>
          <a:lstStyle/>
          <a:p>
            <a:r>
              <a:rPr lang="pt-BR" altLang="zh-CN" dirty="0"/>
              <a:t>cos&lt;a, b&gt; = a • b / |a|•|b|</a:t>
            </a:r>
            <a:endParaRPr lang="zh-CN" altLang="en-US" dirty="0"/>
          </a:p>
        </p:txBody>
      </p:sp>
      <p:sp>
        <p:nvSpPr>
          <p:cNvPr id="8" name="矩形 7">
            <a:extLst>
              <a:ext uri="{FF2B5EF4-FFF2-40B4-BE49-F238E27FC236}">
                <a16:creationId xmlns:a16="http://schemas.microsoft.com/office/drawing/2014/main" id="{89A14B6B-FFFF-493D-A47A-33B8CA088527}"/>
              </a:ext>
            </a:extLst>
          </p:cNvPr>
          <p:cNvSpPr/>
          <p:nvPr/>
        </p:nvSpPr>
        <p:spPr>
          <a:xfrm>
            <a:off x="2162173" y="4790991"/>
            <a:ext cx="6096000" cy="923330"/>
          </a:xfrm>
          <a:prstGeom prst="rect">
            <a:avLst/>
          </a:prstGeom>
        </p:spPr>
        <p:txBody>
          <a:bodyPr>
            <a:spAutoFit/>
          </a:bodyPr>
          <a:lstStyle/>
          <a:p>
            <a:r>
              <a:rPr lang="it-IT" altLang="zh-CN" dirty="0"/>
              <a:t>v1 = (1, 2, 4),</a:t>
            </a:r>
          </a:p>
          <a:p>
            <a:endParaRPr lang="it-IT" altLang="zh-CN" dirty="0"/>
          </a:p>
          <a:p>
            <a:r>
              <a:rPr lang="it-IT" altLang="zh-CN" dirty="0"/>
              <a:t>v2=(3, -1, null),</a:t>
            </a:r>
            <a:endParaRPr lang="zh-CN" altLang="en-US" dirty="0"/>
          </a:p>
        </p:txBody>
      </p:sp>
      <p:sp>
        <p:nvSpPr>
          <p:cNvPr id="9" name="矩形 8">
            <a:extLst>
              <a:ext uri="{FF2B5EF4-FFF2-40B4-BE49-F238E27FC236}">
                <a16:creationId xmlns:a16="http://schemas.microsoft.com/office/drawing/2014/main" id="{148E133E-7D81-468A-8BA3-689C36D59B98}"/>
              </a:ext>
            </a:extLst>
          </p:cNvPr>
          <p:cNvSpPr/>
          <p:nvPr/>
        </p:nvSpPr>
        <p:spPr>
          <a:xfrm>
            <a:off x="4967602" y="2976949"/>
            <a:ext cx="6096000" cy="923330"/>
          </a:xfrm>
          <a:prstGeom prst="rect">
            <a:avLst/>
          </a:prstGeom>
        </p:spPr>
        <p:txBody>
          <a:bodyPr>
            <a:spAutoFit/>
          </a:bodyPr>
          <a:lstStyle/>
          <a:p>
            <a:r>
              <a:rPr lang="zh-CN" altLang="en-US" dirty="0"/>
              <a:t>计算的是两个向量在空间中的夹角大小</a:t>
            </a:r>
            <a:r>
              <a:rPr lang="en-US" altLang="zh-CN" dirty="0"/>
              <a:t>, </a:t>
            </a:r>
            <a:r>
              <a:rPr lang="zh-CN" altLang="en-US" dirty="0"/>
              <a:t>值域为</a:t>
            </a:r>
            <a:r>
              <a:rPr lang="en-US" altLang="zh-CN" dirty="0"/>
              <a:t>[-1, 1]: 1</a:t>
            </a:r>
            <a:r>
              <a:rPr lang="zh-CN" altLang="en-US" dirty="0"/>
              <a:t>代表夹角为</a:t>
            </a:r>
            <a:r>
              <a:rPr lang="en-US" altLang="zh-CN" dirty="0"/>
              <a:t>0°, </a:t>
            </a:r>
            <a:r>
              <a:rPr lang="zh-CN" altLang="en-US" dirty="0"/>
              <a:t>完全重叠</a:t>
            </a:r>
            <a:r>
              <a:rPr lang="en-US" altLang="zh-CN" dirty="0"/>
              <a:t>/</a:t>
            </a:r>
            <a:r>
              <a:rPr lang="zh-CN" altLang="en-US" dirty="0"/>
              <a:t>完全相似</a:t>
            </a:r>
            <a:r>
              <a:rPr lang="en-US" altLang="zh-CN" dirty="0"/>
              <a:t>; -1</a:t>
            </a:r>
            <a:r>
              <a:rPr lang="zh-CN" altLang="en-US" dirty="0"/>
              <a:t>代表夹角为</a:t>
            </a:r>
            <a:r>
              <a:rPr lang="en-US" altLang="zh-CN" dirty="0"/>
              <a:t>180°, </a:t>
            </a:r>
            <a:r>
              <a:rPr lang="zh-CN" altLang="en-US" dirty="0"/>
              <a:t>完全相反方向</a:t>
            </a:r>
            <a:r>
              <a:rPr lang="en-US" altLang="zh-CN" dirty="0"/>
              <a:t>/</a:t>
            </a:r>
            <a:r>
              <a:rPr lang="zh-CN" altLang="en-US" dirty="0"/>
              <a:t>毫不相似</a:t>
            </a:r>
            <a:r>
              <a:rPr lang="en-US" altLang="zh-CN" dirty="0"/>
              <a:t>.</a:t>
            </a:r>
            <a:endParaRPr lang="zh-CN" altLang="en-US" dirty="0"/>
          </a:p>
        </p:txBody>
      </p:sp>
      <p:pic>
        <p:nvPicPr>
          <p:cNvPr id="11" name="图片 10">
            <a:extLst>
              <a:ext uri="{FF2B5EF4-FFF2-40B4-BE49-F238E27FC236}">
                <a16:creationId xmlns:a16="http://schemas.microsoft.com/office/drawing/2014/main" id="{0CE10CCB-A447-4A62-9AD4-9118E2DED6B9}"/>
              </a:ext>
            </a:extLst>
          </p:cNvPr>
          <p:cNvPicPr>
            <a:picLocks noChangeAspect="1"/>
          </p:cNvPicPr>
          <p:nvPr/>
        </p:nvPicPr>
        <p:blipFill>
          <a:blip r:embed="rId4"/>
          <a:stretch>
            <a:fillRect/>
          </a:stretch>
        </p:blipFill>
        <p:spPr>
          <a:xfrm>
            <a:off x="2776537" y="1175018"/>
            <a:ext cx="6829425" cy="4662513"/>
          </a:xfrm>
          <a:prstGeom prst="rect">
            <a:avLst/>
          </a:prstGeom>
        </p:spPr>
      </p:pic>
      <p:sp>
        <p:nvSpPr>
          <p:cNvPr id="12" name="文本框 11">
            <a:extLst>
              <a:ext uri="{FF2B5EF4-FFF2-40B4-BE49-F238E27FC236}">
                <a16:creationId xmlns:a16="http://schemas.microsoft.com/office/drawing/2014/main" id="{186EF302-645A-4087-BEC2-1817B5D9CFA3}"/>
              </a:ext>
            </a:extLst>
          </p:cNvPr>
          <p:cNvSpPr txBox="1"/>
          <p:nvPr/>
        </p:nvSpPr>
        <p:spPr>
          <a:xfrm>
            <a:off x="546169" y="956291"/>
            <a:ext cx="2031325" cy="369332"/>
          </a:xfrm>
          <a:prstGeom prst="rect">
            <a:avLst/>
          </a:prstGeom>
          <a:noFill/>
        </p:spPr>
        <p:txBody>
          <a:bodyPr wrap="none" rtlCol="0">
            <a:spAutoFit/>
          </a:bodyPr>
          <a:lstStyle/>
          <a:p>
            <a:r>
              <a:rPr lang="zh-CN" altLang="en-US" dirty="0"/>
              <a:t>皮尔逊相关系数：</a:t>
            </a:r>
          </a:p>
        </p:txBody>
      </p:sp>
      <p:sp>
        <p:nvSpPr>
          <p:cNvPr id="13" name="文本框 12">
            <a:extLst>
              <a:ext uri="{FF2B5EF4-FFF2-40B4-BE49-F238E27FC236}">
                <a16:creationId xmlns:a16="http://schemas.microsoft.com/office/drawing/2014/main" id="{315BC7D5-CAA9-4CF5-A106-091499A219EF}"/>
              </a:ext>
            </a:extLst>
          </p:cNvPr>
          <p:cNvSpPr txBox="1"/>
          <p:nvPr/>
        </p:nvSpPr>
        <p:spPr>
          <a:xfrm>
            <a:off x="895849" y="2688975"/>
            <a:ext cx="1569660" cy="369332"/>
          </a:xfrm>
          <a:prstGeom prst="rect">
            <a:avLst/>
          </a:prstGeom>
          <a:noFill/>
        </p:spPr>
        <p:txBody>
          <a:bodyPr wrap="none" rtlCol="0">
            <a:spAutoFit/>
          </a:bodyPr>
          <a:lstStyle/>
          <a:p>
            <a:r>
              <a:rPr lang="zh-CN" altLang="en-US" dirty="0"/>
              <a:t>余弦相似性：</a:t>
            </a:r>
          </a:p>
        </p:txBody>
      </p:sp>
    </p:spTree>
    <p:extLst>
      <p:ext uri="{BB962C8B-B14F-4D97-AF65-F5344CB8AC3E}">
        <p14:creationId xmlns:p14="http://schemas.microsoft.com/office/powerpoint/2010/main" val="2845754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0F47EA7-07A8-4E2E-B75A-545D7DD745DE}"/>
              </a:ext>
            </a:extLst>
          </p:cNvPr>
          <p:cNvPicPr>
            <a:picLocks noChangeAspect="1"/>
          </p:cNvPicPr>
          <p:nvPr/>
        </p:nvPicPr>
        <p:blipFill>
          <a:blip r:embed="rId2"/>
          <a:stretch>
            <a:fillRect/>
          </a:stretch>
        </p:blipFill>
        <p:spPr>
          <a:xfrm>
            <a:off x="844388" y="1601042"/>
            <a:ext cx="10503224" cy="3275758"/>
          </a:xfrm>
          <a:prstGeom prst="rect">
            <a:avLst/>
          </a:prstGeom>
        </p:spPr>
      </p:pic>
    </p:spTree>
    <p:extLst>
      <p:ext uri="{BB962C8B-B14F-4D97-AF65-F5344CB8AC3E}">
        <p14:creationId xmlns:p14="http://schemas.microsoft.com/office/powerpoint/2010/main" val="3477554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C0423D2-239E-44CA-AA2A-FB9FEBCF3ABD}"/>
              </a:ext>
            </a:extLst>
          </p:cNvPr>
          <p:cNvPicPr>
            <a:picLocks noChangeAspect="1"/>
          </p:cNvPicPr>
          <p:nvPr/>
        </p:nvPicPr>
        <p:blipFill>
          <a:blip r:embed="rId2"/>
          <a:stretch>
            <a:fillRect/>
          </a:stretch>
        </p:blipFill>
        <p:spPr>
          <a:xfrm>
            <a:off x="197443" y="1156782"/>
            <a:ext cx="11510246" cy="4669941"/>
          </a:xfrm>
          <a:prstGeom prst="rect">
            <a:avLst/>
          </a:prstGeom>
        </p:spPr>
      </p:pic>
      <p:sp>
        <p:nvSpPr>
          <p:cNvPr id="5" name="文本框 4">
            <a:extLst>
              <a:ext uri="{FF2B5EF4-FFF2-40B4-BE49-F238E27FC236}">
                <a16:creationId xmlns:a16="http://schemas.microsoft.com/office/drawing/2014/main" id="{E04DBA79-C43A-4B98-B77F-EBF4C962C9FF}"/>
              </a:ext>
            </a:extLst>
          </p:cNvPr>
          <p:cNvSpPr txBox="1"/>
          <p:nvPr/>
        </p:nvSpPr>
        <p:spPr>
          <a:xfrm>
            <a:off x="519953" y="295835"/>
            <a:ext cx="2564708" cy="369332"/>
          </a:xfrm>
          <a:prstGeom prst="rect">
            <a:avLst/>
          </a:prstGeom>
          <a:noFill/>
        </p:spPr>
        <p:txBody>
          <a:bodyPr wrap="square" rtlCol="0">
            <a:spAutoFit/>
          </a:bodyPr>
          <a:lstStyle/>
          <a:p>
            <a:r>
              <a:rPr lang="zh-CN" altLang="en-US" dirty="0"/>
              <a:t>简单实现脑网络的构建</a:t>
            </a:r>
          </a:p>
        </p:txBody>
      </p:sp>
    </p:spTree>
    <p:extLst>
      <p:ext uri="{BB962C8B-B14F-4D97-AF65-F5344CB8AC3E}">
        <p14:creationId xmlns:p14="http://schemas.microsoft.com/office/powerpoint/2010/main" val="142200785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2225</TotalTime>
  <Words>1380</Words>
  <Application>Microsoft Office PowerPoint</Application>
  <PresentationFormat>宽屏</PresentationFormat>
  <Paragraphs>105</Paragraphs>
  <Slides>24</Slides>
  <Notes>13</Notes>
  <HiddenSlides>0</HiddenSlides>
  <MMClips>1</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24</vt:i4>
      </vt:variant>
    </vt:vector>
  </HeadingPairs>
  <TitlesOfParts>
    <vt:vector size="28" baseType="lpstr">
      <vt:lpstr>等线</vt:lpstr>
      <vt:lpstr>等线 Light</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安琪 陈</dc:creator>
  <cp:lastModifiedBy>安琪 陈</cp:lastModifiedBy>
  <cp:revision>50</cp:revision>
  <dcterms:created xsi:type="dcterms:W3CDTF">2019-04-07T07:16:20Z</dcterms:created>
  <dcterms:modified xsi:type="dcterms:W3CDTF">2019-04-20T10:53:51Z</dcterms:modified>
</cp:coreProperties>
</file>